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1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Open Sans" panose="020B0604020202020204" charset="0"/>
      <p:regular r:id="rId27"/>
      <p:bold r:id="rId28"/>
      <p:italic r:id="rId29"/>
      <p:boldItalic r:id="rId30"/>
    </p:embeddedFont>
    <p:embeddedFont>
      <p:font typeface="PT Sans Narrow"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16B70B-4D1E-4ECC-92EF-6993F98867C2}">
  <a:tblStyle styleId="{3F16B70B-4D1E-4ECC-92EF-6993F98867C2}"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64149026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06962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97480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71154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42999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15460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6819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21914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62627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98563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33641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0095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Click on the</a:t>
            </a:r>
            <a:r>
              <a:rPr lang="en-US" baseline="0" dirty="0" smtClean="0"/>
              <a:t> standard in presentation mode for a hyperlink to NGSS.</a:t>
            </a:r>
            <a:endParaRPr dirty="0"/>
          </a:p>
        </p:txBody>
      </p:sp>
    </p:spTree>
    <p:extLst>
      <p:ext uri="{BB962C8B-B14F-4D97-AF65-F5344CB8AC3E}">
        <p14:creationId xmlns:p14="http://schemas.microsoft.com/office/powerpoint/2010/main" val="1817861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32164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73689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9608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89820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2322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1708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86754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56750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2290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7985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6565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relates to NGSS Science &amp; Engineering Practices (one of the three dimensions to our standards). There are eight practices, this task relates best to the practice of Analyzing and Interpreting Data.</a:t>
            </a:r>
          </a:p>
        </p:txBody>
      </p:sp>
    </p:spTree>
    <p:extLst>
      <p:ext uri="{BB962C8B-B14F-4D97-AF65-F5344CB8AC3E}">
        <p14:creationId xmlns:p14="http://schemas.microsoft.com/office/powerpoint/2010/main" val="56619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10220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39691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Open Sans"/>
                <a:ea typeface="Open Sans"/>
                <a:cs typeface="Open Sans"/>
                <a:sym typeface="Open Sans"/>
              </a:rPr>
              <a:t>‹#›</a:t>
            </a:fld>
            <a:endParaRPr lang="en" sz="10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treetools.org/design.php"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www.nextgenscience.org/dci-arrangement/5-ess3-earth-and-human-activity"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goo.gl/3LGQmd"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itreetools.org/streets/resources/Streets_CTG/CUFR_38_Inland_Valleys_CTG.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1003650" y="2364064"/>
            <a:ext cx="7136700" cy="1022400"/>
          </a:xfrm>
          <a:prstGeom prst="rect">
            <a:avLst/>
          </a:prstGeom>
        </p:spPr>
        <p:txBody>
          <a:bodyPr lIns="91425" tIns="91425" rIns="91425" bIns="91425" anchor="b" anchorCtr="0">
            <a:noAutofit/>
          </a:bodyPr>
          <a:lstStyle/>
          <a:p>
            <a:pPr lvl="0">
              <a:spcBef>
                <a:spcPts val="0"/>
              </a:spcBef>
              <a:buClr>
                <a:schemeClr val="dk1"/>
              </a:buClr>
              <a:buSzPct val="25000"/>
              <a:buFont typeface="Arial"/>
              <a:buNone/>
            </a:pPr>
            <a:r>
              <a:rPr lang="en"/>
              <a:t>Mapping existing trees </a:t>
            </a:r>
            <a:br>
              <a:rPr lang="en"/>
            </a:br>
            <a:r>
              <a:rPr lang="en"/>
              <a:t>on campus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Step 3, option 2:</a:t>
            </a:r>
          </a:p>
        </p:txBody>
      </p:sp>
      <p:sp>
        <p:nvSpPr>
          <p:cNvPr id="127" name="Shape 127"/>
          <p:cNvSpPr txBox="1">
            <a:spLocks noGrp="1"/>
          </p:cNvSpPr>
          <p:nvPr>
            <p:ph type="body" idx="2"/>
          </p:nvPr>
        </p:nvSpPr>
        <p:spPr>
          <a:xfrm>
            <a:off x="371975" y="1310875"/>
            <a:ext cx="3999900" cy="3302700"/>
          </a:xfrm>
          <a:prstGeom prst="rect">
            <a:avLst/>
          </a:prstGeom>
        </p:spPr>
        <p:txBody>
          <a:bodyPr lIns="91425" tIns="91425" rIns="91425" bIns="91425" anchor="t" anchorCtr="0">
            <a:noAutofit/>
          </a:bodyPr>
          <a:lstStyle/>
          <a:p>
            <a:pPr lvl="0" rtl="0">
              <a:spcBef>
                <a:spcPts val="0"/>
              </a:spcBef>
              <a:buNone/>
            </a:pPr>
            <a:r>
              <a:rPr lang="en"/>
              <a:t>i-Tree Design:</a:t>
            </a:r>
          </a:p>
          <a:p>
            <a:pPr lvl="0" rtl="0">
              <a:spcBef>
                <a:spcPts val="0"/>
              </a:spcBef>
              <a:buNone/>
            </a:pPr>
            <a:r>
              <a:rPr lang="en"/>
              <a:t>This is an online tool that lets you “draw” your buildings and enter your trees and then calculates the benefits. If you don’t know the species of the tree, you can use the “Other” options. (Other broadleaf deciduous large, other evergreen conifer medium, etc.)</a:t>
            </a:r>
          </a:p>
          <a:p>
            <a:pPr lvl="0" rtl="0">
              <a:spcBef>
                <a:spcPts val="0"/>
              </a:spcBef>
              <a:buNone/>
            </a:pPr>
            <a:r>
              <a:rPr lang="en" u="sng">
                <a:solidFill>
                  <a:schemeClr val="hlink"/>
                </a:solidFill>
                <a:hlinkClick r:id="rId3"/>
              </a:rPr>
              <a:t>http://www.itreetools.org/design.php</a:t>
            </a:r>
          </a:p>
          <a:p>
            <a:pPr lvl="0" rtl="0">
              <a:spcBef>
                <a:spcPts val="0"/>
              </a:spcBef>
              <a:buNone/>
            </a:pPr>
            <a:endParaRPr/>
          </a:p>
        </p:txBody>
      </p:sp>
      <p:pic>
        <p:nvPicPr>
          <p:cNvPr id="128" name="Shape 128" descr="Screenshot 2016-09-29 15.28.01.png"/>
          <p:cNvPicPr preferRelativeResize="0"/>
          <p:nvPr/>
        </p:nvPicPr>
        <p:blipFill>
          <a:blip r:embed="rId4">
            <a:alphaModFix/>
          </a:blip>
          <a:stretch>
            <a:fillRect/>
          </a:stretch>
        </p:blipFill>
        <p:spPr>
          <a:xfrm>
            <a:off x="4371874" y="603625"/>
            <a:ext cx="4570375" cy="39362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445025"/>
            <a:ext cx="8520600" cy="941700"/>
          </a:xfrm>
          <a:prstGeom prst="rect">
            <a:avLst/>
          </a:prstGeom>
        </p:spPr>
        <p:txBody>
          <a:bodyPr lIns="91425" tIns="91425" rIns="91425" bIns="91425" anchor="t" anchorCtr="0">
            <a:noAutofit/>
          </a:bodyPr>
          <a:lstStyle/>
          <a:p>
            <a:pPr lvl="0">
              <a:spcBef>
                <a:spcPts val="0"/>
              </a:spcBef>
              <a:buNone/>
            </a:pPr>
            <a:r>
              <a:rPr lang="en"/>
              <a:t>Step 4: </a:t>
            </a:r>
            <a:r>
              <a:rPr lang="en" sz="1400" b="0">
                <a:solidFill>
                  <a:schemeClr val="dk2"/>
                </a:solidFill>
                <a:latin typeface="Open Sans"/>
                <a:ea typeface="Open Sans"/>
                <a:cs typeface="Open Sans"/>
                <a:sym typeface="Open Sans"/>
              </a:rPr>
              <a:t>Students enter the ecosystem services of the three trees into the table and discuss results.</a:t>
            </a:r>
          </a:p>
          <a:p>
            <a:pPr lvl="0">
              <a:spcBef>
                <a:spcPts val="0"/>
              </a:spcBef>
              <a:buNone/>
            </a:pPr>
            <a:endParaRPr sz="1400" b="0">
              <a:solidFill>
                <a:schemeClr val="dk2"/>
              </a:solidFill>
              <a:latin typeface="Open Sans"/>
              <a:ea typeface="Open Sans"/>
              <a:cs typeface="Open Sans"/>
              <a:sym typeface="Open Sans"/>
            </a:endParaRPr>
          </a:p>
          <a:p>
            <a:pPr marL="457200" lvl="0" indent="-317500" rtl="0">
              <a:spcBef>
                <a:spcPts val="0"/>
              </a:spcBef>
              <a:buClr>
                <a:schemeClr val="dk2"/>
              </a:buClr>
              <a:buSzPct val="100000"/>
              <a:buFont typeface="Open Sans"/>
              <a:buChar char="●"/>
            </a:pPr>
            <a:r>
              <a:rPr lang="en" sz="1400" b="0">
                <a:solidFill>
                  <a:schemeClr val="dk2"/>
                </a:solidFill>
                <a:latin typeface="Open Sans"/>
                <a:ea typeface="Open Sans"/>
                <a:cs typeface="Open Sans"/>
                <a:sym typeface="Open Sans"/>
              </a:rPr>
              <a:t>Which tree is providing the most benefits?</a:t>
            </a:r>
          </a:p>
          <a:p>
            <a:pPr marL="457200" lvl="0" indent="-317500" rtl="0">
              <a:spcBef>
                <a:spcPts val="0"/>
              </a:spcBef>
              <a:buClr>
                <a:schemeClr val="dk2"/>
              </a:buClr>
              <a:buSzPct val="100000"/>
              <a:buFont typeface="Open Sans"/>
              <a:buChar char="●"/>
            </a:pPr>
            <a:r>
              <a:rPr lang="en" sz="1400" b="0">
                <a:solidFill>
                  <a:schemeClr val="dk2"/>
                </a:solidFill>
                <a:latin typeface="Open Sans"/>
                <a:ea typeface="Open Sans"/>
                <a:cs typeface="Open Sans"/>
                <a:sym typeface="Open Sans"/>
              </a:rPr>
              <a:t>How much different are the benefits of the large tree than the small? 2x? 5x? 10x?</a:t>
            </a:r>
          </a:p>
          <a:p>
            <a:pPr marL="457200" lvl="0" indent="-317500" rtl="0">
              <a:spcBef>
                <a:spcPts val="0"/>
              </a:spcBef>
              <a:buClr>
                <a:schemeClr val="dk2"/>
              </a:buClr>
              <a:buSzPct val="100000"/>
              <a:buFont typeface="Open Sans"/>
              <a:buChar char="●"/>
            </a:pPr>
            <a:r>
              <a:rPr lang="en" sz="1400" b="0">
                <a:solidFill>
                  <a:schemeClr val="dk2"/>
                </a:solidFill>
                <a:latin typeface="Open Sans"/>
                <a:ea typeface="Open Sans"/>
                <a:cs typeface="Open Sans"/>
                <a:sym typeface="Open Sans"/>
              </a:rPr>
              <a:t>Discuss possible explanations for the differences. For example, where do the benefits arise from--the leaves, trunk, etc.? Do larger trees have more leaves, bigger trunks, more branches?</a:t>
            </a:r>
          </a:p>
          <a:p>
            <a:pPr marL="457200" lvl="0" indent="-317500">
              <a:spcBef>
                <a:spcPts val="0"/>
              </a:spcBef>
              <a:buClr>
                <a:schemeClr val="dk2"/>
              </a:buClr>
              <a:buSzPct val="100000"/>
              <a:buFont typeface="Open Sans"/>
              <a:buChar char="●"/>
            </a:pPr>
            <a:r>
              <a:rPr lang="en" sz="1400" b="0">
                <a:solidFill>
                  <a:schemeClr val="dk2"/>
                </a:solidFill>
                <a:latin typeface="Open Sans"/>
                <a:ea typeface="Open Sans"/>
                <a:cs typeface="Open Sans"/>
                <a:sym typeface="Open Sans"/>
              </a:rPr>
              <a:t>Discuss ways to increase the environmental benefits occurring on campus. Plant more trees? Plant bigger trees?  </a:t>
            </a:r>
          </a:p>
        </p:txBody>
      </p:sp>
      <p:graphicFrame>
        <p:nvGraphicFramePr>
          <p:cNvPr id="134" name="Shape 134"/>
          <p:cNvGraphicFramePr/>
          <p:nvPr/>
        </p:nvGraphicFramePr>
        <p:xfrm>
          <a:off x="480975" y="2955775"/>
          <a:ext cx="3000000" cy="3000000"/>
        </p:xfrm>
        <a:graphic>
          <a:graphicData uri="http://schemas.openxmlformats.org/drawingml/2006/table">
            <a:tbl>
              <a:tblPr>
                <a:noFill/>
                <a:tableStyleId>{3F16B70B-4D1E-4ECC-92EF-6993F98867C2}</a:tableStyleId>
              </a:tblPr>
              <a:tblGrid>
                <a:gridCol w="1034150"/>
                <a:gridCol w="1034150"/>
                <a:gridCol w="1034150"/>
                <a:gridCol w="1034150"/>
                <a:gridCol w="1034150"/>
                <a:gridCol w="1034150"/>
              </a:tblGrid>
              <a:tr h="381000">
                <a:tc>
                  <a:txBody>
                    <a:bodyPr/>
                    <a:lstStyle/>
                    <a:p>
                      <a:pPr lvl="0">
                        <a:spcBef>
                          <a:spcPts val="0"/>
                        </a:spcBef>
                        <a:buNone/>
                      </a:pPr>
                      <a:r>
                        <a:rPr lang="en" sz="1200"/>
                        <a:t>Tree #</a:t>
                      </a:r>
                    </a:p>
                  </a:txBody>
                  <a:tcPr marL="91425" marR="91425" marT="91425" marB="91425"/>
                </a:tc>
                <a:tc>
                  <a:txBody>
                    <a:bodyPr/>
                    <a:lstStyle/>
                    <a:p>
                      <a:pPr lvl="0">
                        <a:spcBef>
                          <a:spcPts val="0"/>
                        </a:spcBef>
                        <a:buNone/>
                      </a:pPr>
                      <a:r>
                        <a:rPr lang="en" sz="1200"/>
                        <a:t>Species/tree size</a:t>
                      </a:r>
                    </a:p>
                  </a:txBody>
                  <a:tcPr marL="91425" marR="91425" marT="91425" marB="91425"/>
                </a:tc>
                <a:tc>
                  <a:txBody>
                    <a:bodyPr/>
                    <a:lstStyle/>
                    <a:p>
                      <a:pPr lvl="0">
                        <a:spcBef>
                          <a:spcPts val="0"/>
                        </a:spcBef>
                        <a:buNone/>
                      </a:pPr>
                      <a:r>
                        <a:rPr lang="en" sz="1200"/>
                        <a:t>Energy conserved (kWh)</a:t>
                      </a:r>
                    </a:p>
                  </a:txBody>
                  <a:tcPr marL="91425" marR="91425" marT="91425" marB="91425"/>
                </a:tc>
                <a:tc>
                  <a:txBody>
                    <a:bodyPr/>
                    <a:lstStyle/>
                    <a:p>
                      <a:pPr lvl="0">
                        <a:spcBef>
                          <a:spcPts val="0"/>
                        </a:spcBef>
                        <a:buNone/>
                      </a:pPr>
                      <a:r>
                        <a:rPr lang="en" sz="1200"/>
                        <a:t>Stormwater filtered (gallons)</a:t>
                      </a:r>
                    </a:p>
                  </a:txBody>
                  <a:tcPr marL="91425" marR="91425" marT="91425" marB="91425"/>
                </a:tc>
                <a:tc>
                  <a:txBody>
                    <a:bodyPr/>
                    <a:lstStyle/>
                    <a:p>
                      <a:pPr lvl="0">
                        <a:spcBef>
                          <a:spcPts val="0"/>
                        </a:spcBef>
                        <a:buNone/>
                      </a:pPr>
                      <a:r>
                        <a:rPr lang="en" sz="1200"/>
                        <a:t>Greenhouse gases sequestered (lbs)</a:t>
                      </a:r>
                    </a:p>
                  </a:txBody>
                  <a:tcPr marL="91425" marR="91425" marT="91425" marB="91425"/>
                </a:tc>
                <a:tc>
                  <a:txBody>
                    <a:bodyPr/>
                    <a:lstStyle/>
                    <a:p>
                      <a:pPr lvl="0">
                        <a:spcBef>
                          <a:spcPts val="0"/>
                        </a:spcBef>
                        <a:buNone/>
                      </a:pPr>
                      <a:r>
                        <a:rPr lang="en" sz="1200"/>
                        <a:t>Air pollutants captured (lbs)</a:t>
                      </a:r>
                    </a:p>
                  </a:txBody>
                  <a:tcPr marL="91425" marR="91425" marT="91425" marB="91425"/>
                </a:tc>
              </a:tr>
              <a:tr h="381000">
                <a:tc>
                  <a:txBody>
                    <a:bodyPr/>
                    <a:lstStyle/>
                    <a:p>
                      <a:pPr lvl="0">
                        <a:spcBef>
                          <a:spcPts val="0"/>
                        </a:spcBef>
                        <a:buNone/>
                      </a:pPr>
                      <a:r>
                        <a:rPr lang="en" sz="1200"/>
                        <a:t>1</a:t>
                      </a:r>
                    </a:p>
                  </a:txBody>
                  <a:tcPr marL="91425" marR="91425" marT="91425" marB="91425"/>
                </a:tc>
                <a:tc>
                  <a:txBody>
                    <a:bodyPr/>
                    <a:lstStyle/>
                    <a:p>
                      <a:pPr lvl="0">
                        <a:spcBef>
                          <a:spcPts val="0"/>
                        </a:spcBef>
                        <a:buNone/>
                      </a:pPr>
                      <a:r>
                        <a:rPr lang="en" sz="1200"/>
                        <a:t>Large</a:t>
                      </a:r>
                    </a:p>
                  </a:txBody>
                  <a:tcPr marL="91425" marR="91425" marT="91425" marB="91425"/>
                </a:tc>
                <a:tc>
                  <a:txBody>
                    <a:bodyPr/>
                    <a:lstStyle/>
                    <a:p>
                      <a:pPr lvl="0">
                        <a:spcBef>
                          <a:spcPts val="0"/>
                        </a:spcBef>
                        <a:buNone/>
                      </a:pPr>
                      <a:r>
                        <a:rPr lang="en" sz="1200"/>
                        <a:t>131</a:t>
                      </a:r>
                    </a:p>
                  </a:txBody>
                  <a:tcPr marL="91425" marR="91425" marT="91425" marB="91425"/>
                </a:tc>
                <a:tc>
                  <a:txBody>
                    <a:bodyPr/>
                    <a:lstStyle/>
                    <a:p>
                      <a:pPr lvl="0">
                        <a:spcBef>
                          <a:spcPts val="0"/>
                        </a:spcBef>
                        <a:buNone/>
                      </a:pPr>
                      <a:r>
                        <a:rPr lang="en" sz="1200"/>
                        <a:t>612</a:t>
                      </a:r>
                    </a:p>
                  </a:txBody>
                  <a:tcPr marL="91425" marR="91425" marT="91425" marB="91425"/>
                </a:tc>
                <a:tc>
                  <a:txBody>
                    <a:bodyPr/>
                    <a:lstStyle/>
                    <a:p>
                      <a:pPr lvl="0">
                        <a:spcBef>
                          <a:spcPts val="0"/>
                        </a:spcBef>
                        <a:buNone/>
                      </a:pPr>
                      <a:r>
                        <a:rPr lang="en" sz="1200"/>
                        <a:t>320</a:t>
                      </a:r>
                    </a:p>
                  </a:txBody>
                  <a:tcPr marL="91425" marR="91425" marT="91425" marB="91425"/>
                </a:tc>
                <a:tc>
                  <a:txBody>
                    <a:bodyPr/>
                    <a:lstStyle/>
                    <a:p>
                      <a:pPr lvl="0">
                        <a:spcBef>
                          <a:spcPts val="0"/>
                        </a:spcBef>
                        <a:buNone/>
                      </a:pPr>
                      <a:r>
                        <a:rPr lang="en" sz="1200"/>
                        <a:t>6.78</a:t>
                      </a:r>
                    </a:p>
                  </a:txBody>
                  <a:tcPr marL="91425" marR="91425" marT="91425" marB="91425"/>
                </a:tc>
              </a:tr>
              <a:tr h="381000">
                <a:tc>
                  <a:txBody>
                    <a:bodyPr/>
                    <a:lstStyle/>
                    <a:p>
                      <a:pPr lvl="0" rtl="0">
                        <a:spcBef>
                          <a:spcPts val="0"/>
                        </a:spcBef>
                        <a:buNone/>
                      </a:pPr>
                      <a:r>
                        <a:rPr lang="en" sz="1200"/>
                        <a:t>2</a:t>
                      </a:r>
                    </a:p>
                  </a:txBody>
                  <a:tcPr marL="91425" marR="91425" marT="91425" marB="91425"/>
                </a:tc>
                <a:tc>
                  <a:txBody>
                    <a:bodyPr/>
                    <a:lstStyle/>
                    <a:p>
                      <a:pPr lvl="0" rtl="0">
                        <a:spcBef>
                          <a:spcPts val="0"/>
                        </a:spcBef>
                        <a:buNone/>
                      </a:pPr>
                      <a:r>
                        <a:rPr lang="en" sz="1200"/>
                        <a:t>Medium</a:t>
                      </a:r>
                    </a:p>
                  </a:txBody>
                  <a:tcPr marL="91425" marR="91425" marT="91425" marB="91425"/>
                </a:tc>
                <a:tc>
                  <a:txBody>
                    <a:bodyPr/>
                    <a:lstStyle/>
                    <a:p>
                      <a:pPr lvl="0" rtl="0">
                        <a:spcBef>
                          <a:spcPts val="0"/>
                        </a:spcBef>
                        <a:buNone/>
                      </a:pPr>
                      <a:endParaRPr sz="1200"/>
                    </a:p>
                  </a:txBody>
                  <a:tcPr marL="91425" marR="91425" marT="91425" marB="91425"/>
                </a:tc>
                <a:tc>
                  <a:txBody>
                    <a:bodyPr/>
                    <a:lstStyle/>
                    <a:p>
                      <a:pPr lvl="0" rtl="0">
                        <a:spcBef>
                          <a:spcPts val="0"/>
                        </a:spcBef>
                        <a:buNone/>
                      </a:pPr>
                      <a:endParaRPr sz="1200"/>
                    </a:p>
                  </a:txBody>
                  <a:tcPr marL="91425" marR="91425" marT="91425" marB="91425"/>
                </a:tc>
                <a:tc>
                  <a:txBody>
                    <a:bodyPr/>
                    <a:lstStyle/>
                    <a:p>
                      <a:pPr lvl="0" rtl="0">
                        <a:spcBef>
                          <a:spcPts val="0"/>
                        </a:spcBef>
                        <a:buNone/>
                      </a:pPr>
                      <a:endParaRPr sz="1200"/>
                    </a:p>
                  </a:txBody>
                  <a:tcPr marL="91425" marR="91425" marT="91425" marB="91425"/>
                </a:tc>
                <a:tc>
                  <a:txBody>
                    <a:bodyPr/>
                    <a:lstStyle/>
                    <a:p>
                      <a:pPr lvl="0" rtl="0">
                        <a:spcBef>
                          <a:spcPts val="0"/>
                        </a:spcBef>
                        <a:buNone/>
                      </a:pPr>
                      <a:endParaRPr sz="1200"/>
                    </a:p>
                  </a:txBody>
                  <a:tcPr marL="91425" marR="91425" marT="91425" marB="91425"/>
                </a:tc>
              </a:tr>
              <a:tr h="381000">
                <a:tc>
                  <a:txBody>
                    <a:bodyPr/>
                    <a:lstStyle/>
                    <a:p>
                      <a:pPr lvl="0" rtl="0">
                        <a:spcBef>
                          <a:spcPts val="0"/>
                        </a:spcBef>
                        <a:buNone/>
                      </a:pPr>
                      <a:endParaRPr sz="1200"/>
                    </a:p>
                  </a:txBody>
                  <a:tcPr marL="91425" marR="91425" marT="91425" marB="91425"/>
                </a:tc>
                <a:tc>
                  <a:txBody>
                    <a:bodyPr/>
                    <a:lstStyle/>
                    <a:p>
                      <a:pPr lvl="0" rtl="0">
                        <a:spcBef>
                          <a:spcPts val="0"/>
                        </a:spcBef>
                        <a:buNone/>
                      </a:pPr>
                      <a:endParaRPr sz="1200"/>
                    </a:p>
                  </a:txBody>
                  <a:tcPr marL="91425" marR="91425" marT="91425" marB="91425"/>
                </a:tc>
                <a:tc>
                  <a:txBody>
                    <a:bodyPr/>
                    <a:lstStyle/>
                    <a:p>
                      <a:pPr lvl="0" rtl="0">
                        <a:spcBef>
                          <a:spcPts val="0"/>
                        </a:spcBef>
                        <a:buNone/>
                      </a:pPr>
                      <a:endParaRPr sz="1200"/>
                    </a:p>
                  </a:txBody>
                  <a:tcPr marL="91425" marR="91425" marT="91425" marB="91425"/>
                </a:tc>
                <a:tc>
                  <a:txBody>
                    <a:bodyPr/>
                    <a:lstStyle/>
                    <a:p>
                      <a:pPr lvl="0" rtl="0">
                        <a:spcBef>
                          <a:spcPts val="0"/>
                        </a:spcBef>
                        <a:buNone/>
                      </a:pPr>
                      <a:endParaRPr sz="1200"/>
                    </a:p>
                  </a:txBody>
                  <a:tcPr marL="91425" marR="91425" marT="91425" marB="91425"/>
                </a:tc>
                <a:tc>
                  <a:txBody>
                    <a:bodyPr/>
                    <a:lstStyle/>
                    <a:p>
                      <a:pPr lvl="0" rtl="0">
                        <a:spcBef>
                          <a:spcPts val="0"/>
                        </a:spcBef>
                        <a:buNone/>
                      </a:pPr>
                      <a:endParaRPr sz="1200"/>
                    </a:p>
                  </a:txBody>
                  <a:tcPr marL="91425" marR="91425" marT="91425" marB="91425"/>
                </a:tc>
                <a:tc>
                  <a:txBody>
                    <a:bodyPr/>
                    <a:lstStyle/>
                    <a:p>
                      <a:pPr lvl="0" rtl="0">
                        <a:spcBef>
                          <a:spcPts val="0"/>
                        </a:spcBef>
                        <a:buNone/>
                      </a:pPr>
                      <a:endParaRPr sz="1200"/>
                    </a:p>
                  </a:txBody>
                  <a:tcPr marL="91425" marR="91425" marT="91425" marB="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814800"/>
            <a:ext cx="8571300" cy="942000"/>
          </a:xfrm>
          <a:prstGeom prst="rect">
            <a:avLst/>
          </a:prstGeom>
        </p:spPr>
        <p:txBody>
          <a:bodyPr lIns="91425" tIns="91425" rIns="91425" bIns="91425" anchor="ctr" anchorCtr="0">
            <a:noAutofit/>
          </a:bodyPr>
          <a:lstStyle/>
          <a:p>
            <a:pPr lvl="0">
              <a:spcBef>
                <a:spcPts val="0"/>
              </a:spcBef>
              <a:buNone/>
            </a:pPr>
            <a:r>
              <a:rPr lang="en"/>
              <a:t>Data sheet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Data collection</a:t>
            </a:r>
          </a:p>
        </p:txBody>
      </p:sp>
      <p:graphicFrame>
        <p:nvGraphicFramePr>
          <p:cNvPr id="145" name="Shape 145"/>
          <p:cNvGraphicFramePr/>
          <p:nvPr/>
        </p:nvGraphicFramePr>
        <p:xfrm>
          <a:off x="265950" y="1672375"/>
          <a:ext cx="3000000" cy="3000000"/>
        </p:xfrm>
        <a:graphic>
          <a:graphicData uri="http://schemas.openxmlformats.org/drawingml/2006/table">
            <a:tbl>
              <a:tblPr>
                <a:noFill/>
                <a:tableStyleId>{3F16B70B-4D1E-4ECC-92EF-6993F98867C2}</a:tableStyleId>
              </a:tblPr>
              <a:tblGrid>
                <a:gridCol w="957075"/>
                <a:gridCol w="1366900"/>
                <a:gridCol w="1353250"/>
                <a:gridCol w="1243975"/>
                <a:gridCol w="1230300"/>
                <a:gridCol w="1230300"/>
                <a:gridCol w="1230300"/>
              </a:tblGrid>
              <a:tr h="381000">
                <a:tc gridSpan="3">
                  <a:txBody>
                    <a:bodyPr/>
                    <a:lstStyle/>
                    <a:p>
                      <a:pPr lvl="0" algn="ctr" rtl="0">
                        <a:spcBef>
                          <a:spcPts val="0"/>
                        </a:spcBef>
                        <a:buNone/>
                      </a:pPr>
                      <a:r>
                        <a:rPr lang="en"/>
                        <a:t>Out in the field</a:t>
                      </a:r>
                    </a:p>
                  </a:txBody>
                  <a:tcPr marL="91425" marR="91425" marT="91425" marB="91425"/>
                </a:tc>
                <a:tc hMerge="1">
                  <a:txBody>
                    <a:bodyPr/>
                    <a:lstStyle/>
                    <a:p>
                      <a:endParaRPr lang="en-US"/>
                    </a:p>
                  </a:txBody>
                  <a:tcPr/>
                </a:tc>
                <a:tc hMerge="1">
                  <a:txBody>
                    <a:bodyPr/>
                    <a:lstStyle/>
                    <a:p>
                      <a:endParaRPr lang="en-US"/>
                    </a:p>
                  </a:txBody>
                  <a:tcPr/>
                </a:tc>
                <a:tc gridSpan="4">
                  <a:txBody>
                    <a:bodyPr/>
                    <a:lstStyle/>
                    <a:p>
                      <a:pPr lvl="0" algn="ctr" rtl="0">
                        <a:spcBef>
                          <a:spcPts val="0"/>
                        </a:spcBef>
                        <a:buNone/>
                      </a:pPr>
                      <a:r>
                        <a:rPr lang="en" sz="1200"/>
                        <a:t>Back at your desk</a:t>
                      </a:r>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tr>
              <a:tr h="381000">
                <a:tc>
                  <a:txBody>
                    <a:bodyPr/>
                    <a:lstStyle/>
                    <a:p>
                      <a:pPr lvl="0">
                        <a:spcBef>
                          <a:spcPts val="0"/>
                        </a:spcBef>
                        <a:buNone/>
                      </a:pPr>
                      <a:r>
                        <a:rPr lang="en"/>
                        <a:t>Tree number</a:t>
                      </a:r>
                    </a:p>
                  </a:txBody>
                  <a:tcPr marL="91425" marR="91425" marT="91425" marB="91425"/>
                </a:tc>
                <a:tc>
                  <a:txBody>
                    <a:bodyPr/>
                    <a:lstStyle/>
                    <a:p>
                      <a:pPr lvl="0">
                        <a:spcBef>
                          <a:spcPts val="0"/>
                        </a:spcBef>
                        <a:buNone/>
                      </a:pPr>
                      <a:r>
                        <a:rPr lang="en"/>
                        <a:t>Trunk circumference</a:t>
                      </a:r>
                    </a:p>
                  </a:txBody>
                  <a:tcPr marL="91425" marR="91425" marT="91425" marB="91425"/>
                </a:tc>
                <a:tc>
                  <a:txBody>
                    <a:bodyPr/>
                    <a:lstStyle/>
                    <a:p>
                      <a:pPr lvl="0">
                        <a:spcBef>
                          <a:spcPts val="0"/>
                        </a:spcBef>
                        <a:buNone/>
                      </a:pPr>
                      <a:r>
                        <a:rPr lang="en"/>
                        <a:t>Tree height</a:t>
                      </a:r>
                    </a:p>
                  </a:txBody>
                  <a:tcPr marL="91425" marR="91425" marT="91425" marB="91425"/>
                </a:tc>
                <a:tc>
                  <a:txBody>
                    <a:bodyPr/>
                    <a:lstStyle/>
                    <a:p>
                      <a:pPr lvl="0" rtl="0">
                        <a:spcBef>
                          <a:spcPts val="0"/>
                        </a:spcBef>
                        <a:buNone/>
                      </a:pPr>
                      <a:r>
                        <a:rPr lang="en" sz="1200"/>
                        <a:t>Energy conserved (kWh)</a:t>
                      </a:r>
                    </a:p>
                  </a:txBody>
                  <a:tcPr marL="91425" marR="91425" marT="91425" marB="91425"/>
                </a:tc>
                <a:tc>
                  <a:txBody>
                    <a:bodyPr/>
                    <a:lstStyle/>
                    <a:p>
                      <a:pPr lvl="0" rtl="0">
                        <a:spcBef>
                          <a:spcPts val="0"/>
                        </a:spcBef>
                        <a:buNone/>
                      </a:pPr>
                      <a:r>
                        <a:rPr lang="en" sz="1200"/>
                        <a:t>Stormwater filtered (gallons)</a:t>
                      </a:r>
                    </a:p>
                  </a:txBody>
                  <a:tcPr marL="91425" marR="91425" marT="91425" marB="91425"/>
                </a:tc>
                <a:tc>
                  <a:txBody>
                    <a:bodyPr/>
                    <a:lstStyle/>
                    <a:p>
                      <a:pPr lvl="0" rtl="0">
                        <a:spcBef>
                          <a:spcPts val="0"/>
                        </a:spcBef>
                        <a:buNone/>
                      </a:pPr>
                      <a:r>
                        <a:rPr lang="en" sz="1200"/>
                        <a:t>Greenhouse gases sequestered (lbs)</a:t>
                      </a:r>
                    </a:p>
                  </a:txBody>
                  <a:tcPr marL="91425" marR="91425" marT="91425" marB="91425"/>
                </a:tc>
                <a:tc>
                  <a:txBody>
                    <a:bodyPr/>
                    <a:lstStyle/>
                    <a:p>
                      <a:pPr lvl="0" rtl="0">
                        <a:spcBef>
                          <a:spcPts val="0"/>
                        </a:spcBef>
                        <a:buNone/>
                      </a:pPr>
                      <a:r>
                        <a:rPr lang="en" sz="1200"/>
                        <a:t>Air pollutants captured (lbs)</a:t>
                      </a:r>
                    </a:p>
                  </a:txBody>
                  <a:tcPr marL="91425" marR="91425" marT="91425" marB="91425"/>
                </a:tc>
              </a:tr>
              <a:tr h="38100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38100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38100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11700" y="814800"/>
            <a:ext cx="8571300" cy="942000"/>
          </a:xfrm>
          <a:prstGeom prst="rect">
            <a:avLst/>
          </a:prstGeom>
        </p:spPr>
        <p:txBody>
          <a:bodyPr lIns="91425" tIns="91425" rIns="91425" bIns="91425" anchor="ctr" anchorCtr="0">
            <a:noAutofit/>
          </a:bodyPr>
          <a:lstStyle/>
          <a:p>
            <a:pPr lvl="0">
              <a:spcBef>
                <a:spcPts val="0"/>
              </a:spcBef>
              <a:buNone/>
            </a:pPr>
            <a:r>
              <a:rPr lang="en"/>
              <a:t>Aerial images of school grounds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descr="Screenshot 2016-10-03 14.19.14.png"/>
          <p:cNvPicPr preferRelativeResize="0"/>
          <p:nvPr/>
        </p:nvPicPr>
        <p:blipFill>
          <a:blip r:embed="rId3">
            <a:alphaModFix/>
          </a:blip>
          <a:stretch>
            <a:fillRect/>
          </a:stretch>
        </p:blipFill>
        <p:spPr>
          <a:xfrm>
            <a:off x="2431725" y="152725"/>
            <a:ext cx="4554449" cy="4838049"/>
          </a:xfrm>
          <a:prstGeom prst="rect">
            <a:avLst/>
          </a:prstGeom>
          <a:noFill/>
          <a:ln>
            <a:noFill/>
          </a:ln>
        </p:spPr>
      </p:pic>
      <p:sp>
        <p:nvSpPr>
          <p:cNvPr id="156" name="Shape 156"/>
          <p:cNvSpPr txBox="1"/>
          <p:nvPr/>
        </p:nvSpPr>
        <p:spPr>
          <a:xfrm>
            <a:off x="184425" y="218575"/>
            <a:ext cx="2199600" cy="730800"/>
          </a:xfrm>
          <a:prstGeom prst="rect">
            <a:avLst/>
          </a:prstGeom>
          <a:noFill/>
          <a:ln>
            <a:noFill/>
          </a:ln>
        </p:spPr>
        <p:txBody>
          <a:bodyPr lIns="91425" tIns="91425" rIns="91425" bIns="91425" anchor="t" anchorCtr="0">
            <a:noAutofit/>
          </a:bodyPr>
          <a:lstStyle/>
          <a:p>
            <a:pPr lvl="0">
              <a:spcBef>
                <a:spcPts val="0"/>
              </a:spcBef>
              <a:buNone/>
            </a:pPr>
            <a:r>
              <a:rPr lang="en"/>
              <a:t>Birney Elementary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p:nvPr/>
        </p:nvSpPr>
        <p:spPr>
          <a:xfrm>
            <a:off x="129775" y="252725"/>
            <a:ext cx="1912500" cy="758100"/>
          </a:xfrm>
          <a:prstGeom prst="rect">
            <a:avLst/>
          </a:prstGeom>
          <a:noFill/>
          <a:ln>
            <a:noFill/>
          </a:ln>
        </p:spPr>
        <p:txBody>
          <a:bodyPr lIns="91425" tIns="91425" rIns="91425" bIns="91425" anchor="t" anchorCtr="0">
            <a:noAutofit/>
          </a:bodyPr>
          <a:lstStyle/>
          <a:p>
            <a:pPr lvl="0">
              <a:spcBef>
                <a:spcPts val="0"/>
              </a:spcBef>
              <a:buNone/>
            </a:pPr>
            <a:r>
              <a:rPr lang="en"/>
              <a:t>Burroughs Elementary</a:t>
            </a:r>
          </a:p>
        </p:txBody>
      </p:sp>
      <p:pic>
        <p:nvPicPr>
          <p:cNvPr id="162" name="Shape 162" descr="Screenshot 2016-10-03 14.22.15.png"/>
          <p:cNvPicPr preferRelativeResize="0"/>
          <p:nvPr/>
        </p:nvPicPr>
        <p:blipFill>
          <a:blip r:embed="rId3">
            <a:alphaModFix/>
          </a:blip>
          <a:stretch>
            <a:fillRect/>
          </a:stretch>
        </p:blipFill>
        <p:spPr>
          <a:xfrm>
            <a:off x="1950799" y="252725"/>
            <a:ext cx="4768999" cy="46790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descr="Screenshot 2016-10-03 14.25.42.png"/>
          <p:cNvPicPr preferRelativeResize="0"/>
          <p:nvPr/>
        </p:nvPicPr>
        <p:blipFill>
          <a:blip r:embed="rId3">
            <a:alphaModFix/>
          </a:blip>
          <a:stretch>
            <a:fillRect/>
          </a:stretch>
        </p:blipFill>
        <p:spPr>
          <a:xfrm>
            <a:off x="1976150" y="208725"/>
            <a:ext cx="4827200" cy="4782374"/>
          </a:xfrm>
          <a:prstGeom prst="rect">
            <a:avLst/>
          </a:prstGeom>
          <a:noFill/>
          <a:ln>
            <a:noFill/>
          </a:ln>
        </p:spPr>
      </p:pic>
      <p:sp>
        <p:nvSpPr>
          <p:cNvPr id="168" name="Shape 168"/>
          <p:cNvSpPr txBox="1"/>
          <p:nvPr/>
        </p:nvSpPr>
        <p:spPr>
          <a:xfrm>
            <a:off x="116125" y="259575"/>
            <a:ext cx="1776000" cy="1127100"/>
          </a:xfrm>
          <a:prstGeom prst="rect">
            <a:avLst/>
          </a:prstGeom>
          <a:noFill/>
          <a:ln>
            <a:noFill/>
          </a:ln>
        </p:spPr>
        <p:txBody>
          <a:bodyPr lIns="91425" tIns="91425" rIns="91425" bIns="91425" anchor="t" anchorCtr="0">
            <a:noAutofit/>
          </a:bodyPr>
          <a:lstStyle/>
          <a:p>
            <a:pPr lvl="0">
              <a:spcBef>
                <a:spcPts val="0"/>
              </a:spcBef>
              <a:buNone/>
            </a:pPr>
            <a:r>
              <a:rPr lang="en"/>
              <a:t>Calwa Elementary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descr="Screenshot 2016-10-03 14.26.38.png"/>
          <p:cNvPicPr preferRelativeResize="0"/>
          <p:nvPr/>
        </p:nvPicPr>
        <p:blipFill>
          <a:blip r:embed="rId3">
            <a:alphaModFix/>
          </a:blip>
          <a:stretch>
            <a:fillRect/>
          </a:stretch>
        </p:blipFill>
        <p:spPr>
          <a:xfrm>
            <a:off x="2105293" y="0"/>
            <a:ext cx="4933412" cy="5143499"/>
          </a:xfrm>
          <a:prstGeom prst="rect">
            <a:avLst/>
          </a:prstGeom>
          <a:noFill/>
          <a:ln>
            <a:noFill/>
          </a:ln>
        </p:spPr>
      </p:pic>
      <p:sp>
        <p:nvSpPr>
          <p:cNvPr id="174" name="Shape 174"/>
          <p:cNvSpPr txBox="1"/>
          <p:nvPr/>
        </p:nvSpPr>
        <p:spPr>
          <a:xfrm>
            <a:off x="143450" y="170775"/>
            <a:ext cx="1885200" cy="901500"/>
          </a:xfrm>
          <a:prstGeom prst="rect">
            <a:avLst/>
          </a:prstGeom>
          <a:noFill/>
          <a:ln>
            <a:noFill/>
          </a:ln>
        </p:spPr>
        <p:txBody>
          <a:bodyPr lIns="91425" tIns="91425" rIns="91425" bIns="91425" anchor="t" anchorCtr="0">
            <a:noAutofit/>
          </a:bodyPr>
          <a:lstStyle/>
          <a:p>
            <a:pPr lvl="0">
              <a:spcBef>
                <a:spcPts val="0"/>
              </a:spcBef>
              <a:buNone/>
            </a:pPr>
            <a:r>
              <a:rPr lang="en"/>
              <a:t>Homan Elementary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descr="Screenshot 2016-10-03 14.28.04.png"/>
          <p:cNvPicPr preferRelativeResize="0"/>
          <p:nvPr/>
        </p:nvPicPr>
        <p:blipFill>
          <a:blip r:embed="rId3">
            <a:alphaModFix/>
          </a:blip>
          <a:stretch>
            <a:fillRect/>
          </a:stretch>
        </p:blipFill>
        <p:spPr>
          <a:xfrm>
            <a:off x="2098625" y="197025"/>
            <a:ext cx="5240749" cy="4870275"/>
          </a:xfrm>
          <a:prstGeom prst="rect">
            <a:avLst/>
          </a:prstGeom>
          <a:noFill/>
          <a:ln>
            <a:noFill/>
          </a:ln>
        </p:spPr>
      </p:pic>
      <p:sp>
        <p:nvSpPr>
          <p:cNvPr id="180" name="Shape 180"/>
          <p:cNvSpPr txBox="1"/>
          <p:nvPr/>
        </p:nvSpPr>
        <p:spPr>
          <a:xfrm>
            <a:off x="136625" y="259550"/>
            <a:ext cx="1857900" cy="969900"/>
          </a:xfrm>
          <a:prstGeom prst="rect">
            <a:avLst/>
          </a:prstGeom>
          <a:noFill/>
          <a:ln>
            <a:noFill/>
          </a:ln>
        </p:spPr>
        <p:txBody>
          <a:bodyPr lIns="91425" tIns="91425" rIns="91425" bIns="91425" anchor="t" anchorCtr="0">
            <a:noAutofit/>
          </a:bodyPr>
          <a:lstStyle/>
          <a:p>
            <a:pPr lvl="0">
              <a:spcBef>
                <a:spcPts val="0"/>
              </a:spcBef>
              <a:buNone/>
            </a:pPr>
            <a:r>
              <a:rPr lang="en"/>
              <a:t>Roeding Elementary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Targeted at New Science Standard:</a:t>
            </a:r>
          </a:p>
        </p:txBody>
      </p:sp>
      <p:sp>
        <p:nvSpPr>
          <p:cNvPr id="72" name="Shape 72"/>
          <p:cNvSpPr txBox="1">
            <a:spLocks noGrp="1"/>
          </p:cNvSpPr>
          <p:nvPr>
            <p:ph type="body" idx="1"/>
          </p:nvPr>
        </p:nvSpPr>
        <p:spPr>
          <a:xfrm>
            <a:off x="366175" y="1266325"/>
            <a:ext cx="8520600" cy="3302700"/>
          </a:xfrm>
          <a:prstGeom prst="rect">
            <a:avLst/>
          </a:prstGeom>
        </p:spPr>
        <p:txBody>
          <a:bodyPr lIns="91425" tIns="91425" rIns="91425" bIns="91425" anchor="t" anchorCtr="0">
            <a:noAutofit/>
          </a:bodyPr>
          <a:lstStyle/>
          <a:p>
            <a:pPr lvl="0">
              <a:spcBef>
                <a:spcPts val="0"/>
              </a:spcBef>
              <a:buNone/>
            </a:pPr>
            <a:r>
              <a:rPr lang="en" u="sng" dirty="0">
                <a:solidFill>
                  <a:schemeClr val="hlink"/>
                </a:solidFill>
                <a:hlinkClick r:id="rId3"/>
              </a:rPr>
              <a:t>5-ESS3-1</a:t>
            </a:r>
            <a:r>
              <a:rPr lang="en" dirty="0"/>
              <a:t>. Obtain and combine information about ways individual communities use science ideas to protect the Earth’s resources and environment.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Shape 185" descr="Screenshot 2016-10-03 14.29.23.png"/>
          <p:cNvPicPr preferRelativeResize="0"/>
          <p:nvPr/>
        </p:nvPicPr>
        <p:blipFill>
          <a:blip r:embed="rId3">
            <a:alphaModFix/>
          </a:blip>
          <a:stretch>
            <a:fillRect/>
          </a:stretch>
        </p:blipFill>
        <p:spPr>
          <a:xfrm>
            <a:off x="2538824" y="139699"/>
            <a:ext cx="3895674" cy="4927600"/>
          </a:xfrm>
          <a:prstGeom prst="rect">
            <a:avLst/>
          </a:prstGeom>
          <a:noFill/>
          <a:ln>
            <a:noFill/>
          </a:ln>
        </p:spPr>
      </p:pic>
      <p:sp>
        <p:nvSpPr>
          <p:cNvPr id="186" name="Shape 186"/>
          <p:cNvSpPr txBox="1"/>
          <p:nvPr/>
        </p:nvSpPr>
        <p:spPr>
          <a:xfrm>
            <a:off x="129775" y="198100"/>
            <a:ext cx="2165400" cy="1256700"/>
          </a:xfrm>
          <a:prstGeom prst="rect">
            <a:avLst/>
          </a:prstGeom>
          <a:noFill/>
          <a:ln>
            <a:noFill/>
          </a:ln>
        </p:spPr>
        <p:txBody>
          <a:bodyPr lIns="91425" tIns="91425" rIns="91425" bIns="91425" anchor="t" anchorCtr="0">
            <a:noAutofit/>
          </a:bodyPr>
          <a:lstStyle/>
          <a:p>
            <a:pPr lvl="0">
              <a:spcBef>
                <a:spcPts val="0"/>
              </a:spcBef>
              <a:buNone/>
            </a:pPr>
            <a:r>
              <a:rPr lang="en"/>
              <a:t>Slater Elementary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Shape 191" descr="Screenshot 2016-10-03 14.30.38.png"/>
          <p:cNvPicPr preferRelativeResize="0"/>
          <p:nvPr/>
        </p:nvPicPr>
        <p:blipFill>
          <a:blip r:embed="rId3">
            <a:alphaModFix/>
          </a:blip>
          <a:stretch>
            <a:fillRect/>
          </a:stretch>
        </p:blipFill>
        <p:spPr>
          <a:xfrm>
            <a:off x="2332774" y="257450"/>
            <a:ext cx="4902975" cy="4733650"/>
          </a:xfrm>
          <a:prstGeom prst="rect">
            <a:avLst/>
          </a:prstGeom>
          <a:noFill/>
          <a:ln>
            <a:noFill/>
          </a:ln>
        </p:spPr>
      </p:pic>
      <p:sp>
        <p:nvSpPr>
          <p:cNvPr id="192" name="Shape 192"/>
          <p:cNvSpPr txBox="1"/>
          <p:nvPr/>
        </p:nvSpPr>
        <p:spPr>
          <a:xfrm>
            <a:off x="102450" y="334700"/>
            <a:ext cx="1980900" cy="1092900"/>
          </a:xfrm>
          <a:prstGeom prst="rect">
            <a:avLst/>
          </a:prstGeom>
          <a:noFill/>
          <a:ln>
            <a:noFill/>
          </a:ln>
        </p:spPr>
        <p:txBody>
          <a:bodyPr lIns="91425" tIns="91425" rIns="91425" bIns="91425" anchor="t" anchorCtr="0">
            <a:noAutofit/>
          </a:bodyPr>
          <a:lstStyle/>
          <a:p>
            <a:pPr lvl="0">
              <a:spcBef>
                <a:spcPts val="0"/>
              </a:spcBef>
              <a:buNone/>
            </a:pPr>
            <a:r>
              <a:rPr lang="en"/>
              <a:t>Sunset Elementary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Shape 197" descr="Screenshot 2016-10-03 14.32.19.png"/>
          <p:cNvPicPr preferRelativeResize="0"/>
          <p:nvPr/>
        </p:nvPicPr>
        <p:blipFill>
          <a:blip r:embed="rId3">
            <a:alphaModFix/>
          </a:blip>
          <a:stretch>
            <a:fillRect/>
          </a:stretch>
        </p:blipFill>
        <p:spPr>
          <a:xfrm>
            <a:off x="2400300" y="114300"/>
            <a:ext cx="4343400" cy="4914900"/>
          </a:xfrm>
          <a:prstGeom prst="rect">
            <a:avLst/>
          </a:prstGeom>
          <a:noFill/>
          <a:ln>
            <a:noFill/>
          </a:ln>
        </p:spPr>
      </p:pic>
      <p:sp>
        <p:nvSpPr>
          <p:cNvPr id="198" name="Shape 198"/>
          <p:cNvSpPr txBox="1"/>
          <p:nvPr/>
        </p:nvSpPr>
        <p:spPr>
          <a:xfrm>
            <a:off x="177600" y="177600"/>
            <a:ext cx="2035500" cy="799200"/>
          </a:xfrm>
          <a:prstGeom prst="rect">
            <a:avLst/>
          </a:prstGeom>
          <a:noFill/>
          <a:ln>
            <a:noFill/>
          </a:ln>
        </p:spPr>
        <p:txBody>
          <a:bodyPr lIns="91425" tIns="91425" rIns="91425" bIns="91425" anchor="t" anchorCtr="0">
            <a:noAutofit/>
          </a:bodyPr>
          <a:lstStyle/>
          <a:p>
            <a:pPr lvl="0">
              <a:spcBef>
                <a:spcPts val="0"/>
              </a:spcBef>
              <a:buNone/>
            </a:pPr>
            <a:r>
              <a:rPr lang="en"/>
              <a:t>Thomas Elementary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Shape 203" descr="Screenshot 2016-10-03 14.33.16.png"/>
          <p:cNvPicPr preferRelativeResize="0"/>
          <p:nvPr/>
        </p:nvPicPr>
        <p:blipFill>
          <a:blip r:embed="rId3">
            <a:alphaModFix/>
          </a:blip>
          <a:stretch>
            <a:fillRect/>
          </a:stretch>
        </p:blipFill>
        <p:spPr>
          <a:xfrm>
            <a:off x="1953574" y="189375"/>
            <a:ext cx="5538400" cy="4877924"/>
          </a:xfrm>
          <a:prstGeom prst="rect">
            <a:avLst/>
          </a:prstGeom>
          <a:noFill/>
          <a:ln>
            <a:noFill/>
          </a:ln>
        </p:spPr>
      </p:pic>
      <p:sp>
        <p:nvSpPr>
          <p:cNvPr id="204" name="Shape 204"/>
          <p:cNvSpPr txBox="1"/>
          <p:nvPr/>
        </p:nvSpPr>
        <p:spPr>
          <a:xfrm>
            <a:off x="116125" y="280050"/>
            <a:ext cx="1741800" cy="1120200"/>
          </a:xfrm>
          <a:prstGeom prst="rect">
            <a:avLst/>
          </a:prstGeom>
          <a:noFill/>
          <a:ln>
            <a:noFill/>
          </a:ln>
        </p:spPr>
        <p:txBody>
          <a:bodyPr lIns="91425" tIns="91425" rIns="91425" bIns="91425" anchor="t" anchorCtr="0">
            <a:noAutofit/>
          </a:bodyPr>
          <a:lstStyle/>
          <a:p>
            <a:pPr lvl="0">
              <a:spcBef>
                <a:spcPts val="0"/>
              </a:spcBef>
              <a:buNone/>
            </a:pPr>
            <a:r>
              <a:rPr lang="en"/>
              <a:t>Vinland Elementary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Shape 209" descr="Screenshot 2016-10-03 14.34.27.png"/>
          <p:cNvPicPr preferRelativeResize="0"/>
          <p:nvPr/>
        </p:nvPicPr>
        <p:blipFill>
          <a:blip r:embed="rId3">
            <a:alphaModFix/>
          </a:blip>
          <a:stretch>
            <a:fillRect/>
          </a:stretch>
        </p:blipFill>
        <p:spPr>
          <a:xfrm>
            <a:off x="2109899" y="113999"/>
            <a:ext cx="5208699" cy="4877099"/>
          </a:xfrm>
          <a:prstGeom prst="rect">
            <a:avLst/>
          </a:prstGeom>
          <a:noFill/>
          <a:ln>
            <a:noFill/>
          </a:ln>
        </p:spPr>
      </p:pic>
      <p:sp>
        <p:nvSpPr>
          <p:cNvPr id="210" name="Shape 210"/>
          <p:cNvSpPr txBox="1"/>
          <p:nvPr/>
        </p:nvSpPr>
        <p:spPr>
          <a:xfrm>
            <a:off x="122950" y="273225"/>
            <a:ext cx="1851000" cy="806100"/>
          </a:xfrm>
          <a:prstGeom prst="rect">
            <a:avLst/>
          </a:prstGeom>
          <a:noFill/>
          <a:ln>
            <a:noFill/>
          </a:ln>
        </p:spPr>
        <p:txBody>
          <a:bodyPr lIns="91425" tIns="91425" rIns="91425" bIns="91425" anchor="t" anchorCtr="0">
            <a:noAutofit/>
          </a:bodyPr>
          <a:lstStyle/>
          <a:p>
            <a:pPr lvl="0">
              <a:spcBef>
                <a:spcPts val="0"/>
              </a:spcBef>
              <a:buNone/>
            </a:pPr>
            <a:r>
              <a:rPr lang="en"/>
              <a:t>Wilson Elementary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Summary	</a:t>
            </a:r>
          </a:p>
        </p:txBody>
      </p:sp>
      <p:sp>
        <p:nvSpPr>
          <p:cNvPr id="78" name="Shape 78"/>
          <p:cNvSpPr txBox="1">
            <a:spLocks noGrp="1"/>
          </p:cNvSpPr>
          <p:nvPr>
            <p:ph type="body" idx="1"/>
          </p:nvPr>
        </p:nvSpPr>
        <p:spPr>
          <a:xfrm>
            <a:off x="311700" y="1266325"/>
            <a:ext cx="8520600" cy="3583500"/>
          </a:xfrm>
          <a:prstGeom prst="rect">
            <a:avLst/>
          </a:prstGeom>
        </p:spPr>
        <p:txBody>
          <a:bodyPr lIns="91425" tIns="91425" rIns="91425" bIns="91425" anchor="t" anchorCtr="0">
            <a:noAutofit/>
          </a:bodyPr>
          <a:lstStyle/>
          <a:p>
            <a:pPr lvl="0">
              <a:spcBef>
                <a:spcPts val="0"/>
              </a:spcBef>
              <a:buNone/>
            </a:pPr>
            <a:r>
              <a:rPr lang="en" sz="1400"/>
              <a:t>This fall, 12 new shade trees will be planted on campus. They will provide many environmental benefits: they will help clean our air and water, help us use less energy for air conditioning, and help fight climate change. We call these environmental benefits “ecosystem services.” In this activity, students will get to know some of the trees that are already on campus.</a:t>
            </a:r>
          </a:p>
          <a:p>
            <a:pPr lvl="0">
              <a:spcBef>
                <a:spcPts val="0"/>
              </a:spcBef>
              <a:buNone/>
            </a:pPr>
            <a:r>
              <a:rPr lang="en" sz="1400"/>
              <a:t>The students will be provided with aerial photographs [included below]. Outside, they will choose one small, one medium, and one large tree, enter their trees on the site plan, and collect some data on the trees. Back in the classroom they will use resources to determine the ecosystem services the trees are providing and compare the value of the small, medium and large trees. </a:t>
            </a:r>
          </a:p>
          <a:p>
            <a:pPr lvl="0">
              <a:spcBef>
                <a:spcPts val="0"/>
              </a:spcBef>
              <a:buNone/>
            </a:pPr>
            <a:r>
              <a:rPr lang="en" sz="1400"/>
              <a:t>[To edit this document directly, you can find it here: </a:t>
            </a:r>
            <a:r>
              <a:rPr lang="en" sz="1400" u="sng">
                <a:solidFill>
                  <a:schemeClr val="hlink"/>
                </a:solidFill>
                <a:hlinkClick r:id="rId3"/>
              </a:rPr>
              <a:t>http://goo.gl/3LGQmd</a:t>
            </a:r>
            <a:r>
              <a:rPr lang="en" sz="1400"/>
              <a:t>. Please save your own copy!]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Objectives</a:t>
            </a:r>
          </a:p>
        </p:txBody>
      </p:sp>
      <p:sp>
        <p:nvSpPr>
          <p:cNvPr id="84" name="Shape 84"/>
          <p:cNvSpPr txBox="1">
            <a:spLocks noGrp="1"/>
          </p:cNvSpPr>
          <p:nvPr>
            <p:ph type="body" idx="1"/>
          </p:nvPr>
        </p:nvSpPr>
        <p:spPr>
          <a:xfrm>
            <a:off x="311700" y="1266325"/>
            <a:ext cx="8520600" cy="3302700"/>
          </a:xfrm>
          <a:prstGeom prst="rect">
            <a:avLst/>
          </a:prstGeom>
        </p:spPr>
        <p:txBody>
          <a:bodyPr lIns="91425" tIns="91425" rIns="91425" bIns="91425" anchor="t" anchorCtr="0">
            <a:noAutofit/>
          </a:bodyPr>
          <a:lstStyle/>
          <a:p>
            <a:pPr marL="457200" lvl="0" indent="-317500" rtl="0">
              <a:spcBef>
                <a:spcPts val="0"/>
              </a:spcBef>
              <a:buSzPct val="100000"/>
              <a:buAutoNum type="arabicPeriod"/>
            </a:pPr>
            <a:r>
              <a:rPr lang="en" sz="1400"/>
              <a:t>Get students outside, amongst the trees. Help them feel a connection to the nature on their campus, partly as a way to support the survival of the new trees.</a:t>
            </a:r>
          </a:p>
          <a:p>
            <a:pPr marL="457200" lvl="0" indent="-317500" rtl="0">
              <a:spcBef>
                <a:spcPts val="0"/>
              </a:spcBef>
              <a:buSzPct val="100000"/>
              <a:buAutoNum type="arabicPeriod"/>
            </a:pPr>
            <a:r>
              <a:rPr lang="en" sz="1400"/>
              <a:t>Help them understand how trees help us improve the environment by cleaning the air and stormwater, reducing energy use, and removing greenhouse gases to fight climate change.</a:t>
            </a:r>
          </a:p>
          <a:p>
            <a:pPr marL="457200" lvl="0" indent="-317500" rtl="0">
              <a:spcBef>
                <a:spcPts val="0"/>
              </a:spcBef>
              <a:buSzPct val="100000"/>
              <a:buAutoNum type="arabicPeriod"/>
            </a:pPr>
            <a:r>
              <a:rPr lang="en" sz="1400"/>
              <a:t>Demonstrate that large trees provide greater benefits than small trees. So (a) as trees get older and larger, their benefits increase and (b) some trees never get big, so they never provide as many benefits.</a:t>
            </a:r>
          </a:p>
          <a:p>
            <a:pPr marL="457200" lvl="0" indent="-317500" rtl="0">
              <a:spcBef>
                <a:spcPts val="0"/>
              </a:spcBef>
              <a:buSzPct val="100000"/>
              <a:buAutoNum type="arabicPeriod"/>
            </a:pPr>
            <a:r>
              <a:rPr lang="en" sz="1400"/>
              <a:t>Learn about reading maps/site plans, data collection.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Required tools:</a:t>
            </a:r>
          </a:p>
        </p:txBody>
      </p:sp>
      <p:sp>
        <p:nvSpPr>
          <p:cNvPr id="90" name="Shape 90"/>
          <p:cNvSpPr txBox="1">
            <a:spLocks noGrp="1"/>
          </p:cNvSpPr>
          <p:nvPr>
            <p:ph type="body" idx="1"/>
          </p:nvPr>
        </p:nvSpPr>
        <p:spPr>
          <a:xfrm>
            <a:off x="311700" y="1266175"/>
            <a:ext cx="6616200" cy="3302700"/>
          </a:xfrm>
          <a:prstGeom prst="rect">
            <a:avLst/>
          </a:prstGeom>
        </p:spPr>
        <p:txBody>
          <a:bodyPr lIns="91425" tIns="91425" rIns="91425" bIns="91425" anchor="t" anchorCtr="0">
            <a:noAutofit/>
          </a:bodyPr>
          <a:lstStyle/>
          <a:p>
            <a:pPr marL="457200" lvl="0" indent="-228600" rtl="0">
              <a:spcBef>
                <a:spcPts val="0"/>
              </a:spcBef>
            </a:pPr>
            <a:r>
              <a:rPr lang="en"/>
              <a:t>(a) Measuring tape for measuring trunk circumference or (b) string pre-marked in increments of centimeters or inches.</a:t>
            </a:r>
          </a:p>
          <a:p>
            <a:pPr marL="457200" lvl="0" indent="-228600" rtl="0">
              <a:spcBef>
                <a:spcPts val="0"/>
              </a:spcBef>
            </a:pPr>
            <a:r>
              <a:rPr lang="en"/>
              <a:t>If using string, a length of string 4.5 ft long to indicate the height above the ground at which the tree’s circumference should be measured.</a:t>
            </a:r>
          </a:p>
          <a:p>
            <a:pPr marL="457200" lvl="0" indent="-228600" rtl="0">
              <a:spcBef>
                <a:spcPts val="0"/>
              </a:spcBef>
            </a:pPr>
            <a:r>
              <a:rPr lang="en"/>
              <a:t>Ruler or yardstick for measuring students’ height.</a:t>
            </a:r>
          </a:p>
          <a:p>
            <a:pPr marL="457200" lvl="0" indent="-228600" rtl="0">
              <a:spcBef>
                <a:spcPts val="0"/>
              </a:spcBef>
            </a:pPr>
            <a:r>
              <a:rPr lang="en"/>
              <a:t>Data collection sheet [included below]</a:t>
            </a:r>
          </a:p>
          <a:p>
            <a:pPr marL="457200" lvl="0" indent="-228600" rtl="0">
              <a:spcBef>
                <a:spcPts val="0"/>
              </a:spcBef>
            </a:pPr>
            <a:r>
              <a:rPr lang="en"/>
              <a:t>Aerial images of school grounds [included below]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1700" y="445025"/>
            <a:ext cx="5023200" cy="4370700"/>
          </a:xfrm>
          <a:prstGeom prst="rect">
            <a:avLst/>
          </a:prstGeom>
        </p:spPr>
        <p:txBody>
          <a:bodyPr lIns="91425" tIns="91425" rIns="91425" bIns="91425" anchor="t" anchorCtr="0">
            <a:noAutofit/>
          </a:bodyPr>
          <a:lstStyle/>
          <a:p>
            <a:pPr marL="0" marR="0" lvl="0" indent="0" algn="l" rtl="0">
              <a:lnSpc>
                <a:spcPct val="115000"/>
              </a:lnSpc>
              <a:spcBef>
                <a:spcPts val="0"/>
              </a:spcBef>
              <a:spcAft>
                <a:spcPts val="1600"/>
              </a:spcAft>
              <a:buNone/>
            </a:pPr>
            <a:r>
              <a:rPr lang="en"/>
              <a:t>Step 1: </a:t>
            </a:r>
            <a:r>
              <a:rPr lang="en" sz="1400" b="0">
                <a:solidFill>
                  <a:schemeClr val="dk2"/>
                </a:solidFill>
                <a:latin typeface="Open Sans"/>
                <a:ea typeface="Open Sans"/>
                <a:cs typeface="Open Sans"/>
                <a:sym typeface="Open Sans"/>
              </a:rPr>
              <a:t>Divide students into small groups. Provide</a:t>
            </a:r>
            <a:r>
              <a:rPr lang="en" sz="1400" b="0">
                <a:solidFill>
                  <a:srgbClr val="000000"/>
                </a:solidFill>
                <a:latin typeface="Arial"/>
                <a:ea typeface="Arial"/>
                <a:cs typeface="Arial"/>
                <a:sym typeface="Arial"/>
              </a:rPr>
              <a:t> </a:t>
            </a:r>
            <a:r>
              <a:rPr lang="en" sz="1400" b="0">
                <a:solidFill>
                  <a:schemeClr val="dk2"/>
                </a:solidFill>
                <a:latin typeface="Open Sans"/>
                <a:ea typeface="Open Sans"/>
                <a:cs typeface="Open Sans"/>
                <a:sym typeface="Open Sans"/>
              </a:rPr>
              <a:t>each group with:</a:t>
            </a:r>
          </a:p>
          <a:p>
            <a:pPr marL="457200" marR="0" lvl="0" indent="-317500" algn="l" rtl="0">
              <a:lnSpc>
                <a:spcPct val="115000"/>
              </a:lnSpc>
              <a:spcBef>
                <a:spcPts val="0"/>
              </a:spcBef>
              <a:spcAft>
                <a:spcPts val="1600"/>
              </a:spcAft>
              <a:buClr>
                <a:schemeClr val="dk2"/>
              </a:buClr>
              <a:buSzPct val="100000"/>
              <a:buFont typeface="Open Sans"/>
              <a:buChar char="●"/>
            </a:pPr>
            <a:r>
              <a:rPr lang="en" sz="1400" b="0">
                <a:solidFill>
                  <a:schemeClr val="dk2"/>
                </a:solidFill>
                <a:latin typeface="Open Sans"/>
                <a:ea typeface="Open Sans"/>
                <a:cs typeface="Open Sans"/>
                <a:sym typeface="Open Sans"/>
              </a:rPr>
              <a:t>Measuring tape or two strings (one marked with inch/cm increments and one 4.5-ft long)</a:t>
            </a:r>
          </a:p>
          <a:p>
            <a:pPr marL="457200" marR="0" lvl="0" indent="-317500" algn="l" rtl="0">
              <a:lnSpc>
                <a:spcPct val="115000"/>
              </a:lnSpc>
              <a:spcBef>
                <a:spcPts val="0"/>
              </a:spcBef>
              <a:spcAft>
                <a:spcPts val="1600"/>
              </a:spcAft>
              <a:buClr>
                <a:schemeClr val="dk2"/>
              </a:buClr>
              <a:buSzPct val="100000"/>
              <a:buFont typeface="Open Sans"/>
              <a:buChar char="●"/>
            </a:pPr>
            <a:r>
              <a:rPr lang="en" sz="1400" b="0">
                <a:solidFill>
                  <a:schemeClr val="dk2"/>
                </a:solidFill>
                <a:latin typeface="Open Sans"/>
                <a:ea typeface="Open Sans"/>
                <a:cs typeface="Open Sans"/>
                <a:sym typeface="Open Sans"/>
              </a:rPr>
              <a:t>Ruler or yardstick</a:t>
            </a:r>
          </a:p>
          <a:p>
            <a:pPr marL="457200" lvl="0" indent="-317500" rtl="0">
              <a:lnSpc>
                <a:spcPct val="115000"/>
              </a:lnSpc>
              <a:spcBef>
                <a:spcPts val="0"/>
              </a:spcBef>
              <a:spcAft>
                <a:spcPts val="1600"/>
              </a:spcAft>
              <a:buClr>
                <a:schemeClr val="dk2"/>
              </a:buClr>
              <a:buSzPct val="100000"/>
              <a:buFont typeface="Open Sans"/>
              <a:buChar char="●"/>
            </a:pPr>
            <a:r>
              <a:rPr lang="en" sz="1400" b="0">
                <a:solidFill>
                  <a:schemeClr val="dk2"/>
                </a:solidFill>
                <a:latin typeface="Open Sans"/>
                <a:ea typeface="Open Sans"/>
                <a:cs typeface="Open Sans"/>
                <a:sym typeface="Open Sans"/>
              </a:rPr>
              <a:t>An aerial image of the school grounds </a:t>
            </a:r>
          </a:p>
          <a:p>
            <a:pPr marL="457200" marR="0" lvl="0" indent="-317500" algn="l" rtl="0">
              <a:lnSpc>
                <a:spcPct val="115000"/>
              </a:lnSpc>
              <a:spcBef>
                <a:spcPts val="0"/>
              </a:spcBef>
              <a:spcAft>
                <a:spcPts val="1600"/>
              </a:spcAft>
              <a:buClr>
                <a:schemeClr val="dk2"/>
              </a:buClr>
              <a:buSzPct val="100000"/>
              <a:buFont typeface="Open Sans"/>
              <a:buChar char="●"/>
            </a:pPr>
            <a:r>
              <a:rPr lang="en" sz="1400" b="0">
                <a:solidFill>
                  <a:schemeClr val="dk2"/>
                </a:solidFill>
                <a:latin typeface="Open Sans"/>
                <a:ea typeface="Open Sans"/>
                <a:cs typeface="Open Sans"/>
                <a:sym typeface="Open Sans"/>
              </a:rPr>
              <a:t>Data collection sheet</a:t>
            </a:r>
          </a:p>
        </p:txBody>
      </p:sp>
      <p:pic>
        <p:nvPicPr>
          <p:cNvPr id="96" name="Shape 96" descr="Screenshot 2016-08-25 12.19.52.png"/>
          <p:cNvPicPr preferRelativeResize="0"/>
          <p:nvPr/>
        </p:nvPicPr>
        <p:blipFill>
          <a:blip r:embed="rId3">
            <a:alphaModFix/>
          </a:blip>
          <a:stretch>
            <a:fillRect/>
          </a:stretch>
        </p:blipFill>
        <p:spPr>
          <a:xfrm>
            <a:off x="5595500" y="1654400"/>
            <a:ext cx="3048000" cy="3209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11700" y="445025"/>
            <a:ext cx="8520600" cy="994800"/>
          </a:xfrm>
          <a:prstGeom prst="rect">
            <a:avLst/>
          </a:prstGeom>
        </p:spPr>
        <p:txBody>
          <a:bodyPr lIns="91425" tIns="91425" rIns="91425" bIns="91425" anchor="t" anchorCtr="0">
            <a:noAutofit/>
          </a:bodyPr>
          <a:lstStyle/>
          <a:p>
            <a:pPr lvl="0">
              <a:spcBef>
                <a:spcPts val="0"/>
              </a:spcBef>
              <a:buNone/>
            </a:pPr>
            <a:r>
              <a:rPr lang="en"/>
              <a:t>Step 2: </a:t>
            </a:r>
            <a:r>
              <a:rPr lang="en" sz="1400" b="0">
                <a:solidFill>
                  <a:schemeClr val="dk2"/>
                </a:solidFill>
                <a:latin typeface="Open Sans"/>
                <a:ea typeface="Open Sans"/>
                <a:cs typeface="Open Sans"/>
                <a:sym typeface="Open Sans"/>
              </a:rPr>
              <a:t>Each group selects three trees, one small, one medium, one large. The groups move from tree to tree, entering them on the map and collecting some data (trunk circumference, tree height) [data sheet provided at the end of this doc]</a:t>
            </a:r>
            <a:r>
              <a:rPr lang="en" sz="1800" b="0">
                <a:solidFill>
                  <a:schemeClr val="dk2"/>
                </a:solidFill>
                <a:latin typeface="Open Sans"/>
                <a:ea typeface="Open Sans"/>
                <a:cs typeface="Open Sans"/>
                <a:sym typeface="Open Sans"/>
              </a:rPr>
              <a:t>.</a:t>
            </a:r>
          </a:p>
        </p:txBody>
      </p:sp>
      <p:pic>
        <p:nvPicPr>
          <p:cNvPr id="102" name="Shape 102" descr="Screenshot 2016-08-25 12.19.52.png"/>
          <p:cNvPicPr preferRelativeResize="0"/>
          <p:nvPr/>
        </p:nvPicPr>
        <p:blipFill>
          <a:blip r:embed="rId3">
            <a:alphaModFix/>
          </a:blip>
          <a:stretch>
            <a:fillRect/>
          </a:stretch>
        </p:blipFill>
        <p:spPr>
          <a:xfrm>
            <a:off x="779875" y="1688550"/>
            <a:ext cx="3048000" cy="3209925"/>
          </a:xfrm>
          <a:prstGeom prst="rect">
            <a:avLst/>
          </a:prstGeom>
          <a:noFill/>
          <a:ln>
            <a:noFill/>
          </a:ln>
        </p:spPr>
      </p:pic>
      <p:sp>
        <p:nvSpPr>
          <p:cNvPr id="103" name="Shape 103"/>
          <p:cNvSpPr/>
          <p:nvPr/>
        </p:nvSpPr>
        <p:spPr>
          <a:xfrm>
            <a:off x="1867725" y="1751000"/>
            <a:ext cx="256800" cy="2490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4" name="Shape 104"/>
          <p:cNvSpPr txBox="1"/>
          <p:nvPr/>
        </p:nvSpPr>
        <p:spPr>
          <a:xfrm>
            <a:off x="2217900" y="1715900"/>
            <a:ext cx="832800" cy="319200"/>
          </a:xfrm>
          <a:prstGeom prst="rect">
            <a:avLst/>
          </a:prstGeom>
          <a:noFill/>
          <a:ln>
            <a:noFill/>
          </a:ln>
        </p:spPr>
        <p:txBody>
          <a:bodyPr lIns="91425" tIns="91425" rIns="91425" bIns="91425" anchor="t" anchorCtr="0">
            <a:noAutofit/>
          </a:bodyPr>
          <a:lstStyle/>
          <a:p>
            <a:pPr lvl="0">
              <a:spcBef>
                <a:spcPts val="0"/>
              </a:spcBef>
              <a:buNone/>
            </a:pPr>
            <a:r>
              <a:rPr lang="en" sz="1200">
                <a:solidFill>
                  <a:schemeClr val="lt1"/>
                </a:solidFill>
              </a:rPr>
              <a:t>Tree # 1</a:t>
            </a:r>
          </a:p>
        </p:txBody>
      </p:sp>
      <p:graphicFrame>
        <p:nvGraphicFramePr>
          <p:cNvPr id="105" name="Shape 105"/>
          <p:cNvGraphicFramePr/>
          <p:nvPr/>
        </p:nvGraphicFramePr>
        <p:xfrm>
          <a:off x="4104725" y="1715900"/>
          <a:ext cx="3000000" cy="3000000"/>
        </p:xfrm>
        <a:graphic>
          <a:graphicData uri="http://schemas.openxmlformats.org/drawingml/2006/table">
            <a:tbl>
              <a:tblPr>
                <a:noFill/>
                <a:tableStyleId>{3F16B70B-4D1E-4ECC-92EF-6993F98867C2}</a:tableStyleId>
              </a:tblPr>
              <a:tblGrid>
                <a:gridCol w="914550"/>
                <a:gridCol w="1167025"/>
                <a:gridCol w="1346575"/>
                <a:gridCol w="769425"/>
              </a:tblGrid>
              <a:tr h="721625">
                <a:tc>
                  <a:txBody>
                    <a:bodyPr/>
                    <a:lstStyle/>
                    <a:p>
                      <a:pPr lvl="0">
                        <a:spcBef>
                          <a:spcPts val="0"/>
                        </a:spcBef>
                        <a:buNone/>
                      </a:pPr>
                      <a:r>
                        <a:rPr lang="en" sz="1200"/>
                        <a:t>Tree #</a:t>
                      </a:r>
                    </a:p>
                  </a:txBody>
                  <a:tcPr marL="91425" marR="91425" marT="91425" marB="91425"/>
                </a:tc>
                <a:tc>
                  <a:txBody>
                    <a:bodyPr/>
                    <a:lstStyle/>
                    <a:p>
                      <a:pPr lvl="0" rtl="0">
                        <a:spcBef>
                          <a:spcPts val="0"/>
                        </a:spcBef>
                        <a:buNone/>
                      </a:pPr>
                      <a:r>
                        <a:rPr lang="en" sz="1200"/>
                        <a:t>Tree size/ species</a:t>
                      </a:r>
                    </a:p>
                  </a:txBody>
                  <a:tcPr marL="91425" marR="91425" marT="91425" marB="91425"/>
                </a:tc>
                <a:tc>
                  <a:txBody>
                    <a:bodyPr/>
                    <a:lstStyle/>
                    <a:p>
                      <a:pPr lvl="0">
                        <a:spcBef>
                          <a:spcPts val="0"/>
                        </a:spcBef>
                        <a:buNone/>
                      </a:pPr>
                      <a:r>
                        <a:rPr lang="en" sz="1200"/>
                        <a:t>Trunk circumference</a:t>
                      </a:r>
                    </a:p>
                  </a:txBody>
                  <a:tcPr marL="91425" marR="91425" marT="91425" marB="91425"/>
                </a:tc>
                <a:tc>
                  <a:txBody>
                    <a:bodyPr/>
                    <a:lstStyle/>
                    <a:p>
                      <a:pPr lvl="0">
                        <a:spcBef>
                          <a:spcPts val="0"/>
                        </a:spcBef>
                        <a:buNone/>
                      </a:pPr>
                      <a:r>
                        <a:rPr lang="en" sz="1200"/>
                        <a:t>Tree height</a:t>
                      </a:r>
                    </a:p>
                  </a:txBody>
                  <a:tcPr marL="91425" marR="91425" marT="91425" marB="91425"/>
                </a:tc>
              </a:tr>
              <a:tr h="721625">
                <a:tc>
                  <a:txBody>
                    <a:bodyPr/>
                    <a:lstStyle/>
                    <a:p>
                      <a:pPr lvl="0">
                        <a:spcBef>
                          <a:spcPts val="0"/>
                        </a:spcBef>
                        <a:buNone/>
                      </a:pPr>
                      <a:r>
                        <a:rPr lang="en" sz="1200"/>
                        <a:t>1</a:t>
                      </a:r>
                    </a:p>
                  </a:txBody>
                  <a:tcPr marL="91425" marR="91425" marT="91425" marB="91425"/>
                </a:tc>
                <a:tc>
                  <a:txBody>
                    <a:bodyPr/>
                    <a:lstStyle/>
                    <a:p>
                      <a:pPr lvl="0" rtl="0">
                        <a:spcBef>
                          <a:spcPts val="0"/>
                        </a:spcBef>
                        <a:buNone/>
                      </a:pPr>
                      <a:r>
                        <a:rPr lang="en" sz="1200"/>
                        <a:t>Large</a:t>
                      </a:r>
                    </a:p>
                  </a:txBody>
                  <a:tcPr marL="91425" marR="91425" marT="91425" marB="91425"/>
                </a:tc>
                <a:tc>
                  <a:txBody>
                    <a:bodyPr/>
                    <a:lstStyle/>
                    <a:p>
                      <a:pPr lvl="0">
                        <a:spcBef>
                          <a:spcPts val="0"/>
                        </a:spcBef>
                        <a:buNone/>
                      </a:pPr>
                      <a:r>
                        <a:rPr lang="en" sz="1200"/>
                        <a:t>24 inches</a:t>
                      </a:r>
                    </a:p>
                  </a:txBody>
                  <a:tcPr marL="91425" marR="91425" marT="91425" marB="91425"/>
                </a:tc>
                <a:tc>
                  <a:txBody>
                    <a:bodyPr/>
                    <a:lstStyle/>
                    <a:p>
                      <a:pPr lvl="0">
                        <a:spcBef>
                          <a:spcPts val="0"/>
                        </a:spcBef>
                        <a:buNone/>
                      </a:pPr>
                      <a:r>
                        <a:rPr lang="en" sz="1200"/>
                        <a:t>30 ft</a:t>
                      </a:r>
                    </a:p>
                  </a:txBody>
                  <a:tcPr marL="91425" marR="91425" marT="91425" marB="91425"/>
                </a:tc>
              </a:tr>
              <a:tr h="721625">
                <a:tc>
                  <a:txBody>
                    <a:bodyPr/>
                    <a:lstStyle/>
                    <a:p>
                      <a:pPr lvl="0">
                        <a:spcBef>
                          <a:spcPts val="0"/>
                        </a:spcBef>
                        <a:buNone/>
                      </a:pPr>
                      <a:r>
                        <a:rPr lang="en" sz="1200"/>
                        <a:t>2</a:t>
                      </a:r>
                    </a:p>
                  </a:txBody>
                  <a:tcPr marL="91425" marR="91425" marT="91425" marB="91425"/>
                </a:tc>
                <a:tc>
                  <a:txBody>
                    <a:bodyPr/>
                    <a:lstStyle/>
                    <a:p>
                      <a:pPr lvl="0" rtl="0">
                        <a:spcBef>
                          <a:spcPts val="0"/>
                        </a:spcBef>
                        <a:buNone/>
                      </a:pPr>
                      <a:r>
                        <a:rPr lang="en" sz="1200"/>
                        <a:t>Medium</a:t>
                      </a:r>
                    </a:p>
                  </a:txBody>
                  <a:tcPr marL="91425" marR="91425" marT="91425" marB="91425"/>
                </a:tc>
                <a:tc>
                  <a:txBody>
                    <a:bodyPr/>
                    <a:lstStyle/>
                    <a:p>
                      <a:pPr lvl="0">
                        <a:spcBef>
                          <a:spcPts val="0"/>
                        </a:spcBef>
                        <a:buNone/>
                      </a:pPr>
                      <a:r>
                        <a:rPr lang="en" sz="1200"/>
                        <a:t>12 inches</a:t>
                      </a:r>
                    </a:p>
                  </a:txBody>
                  <a:tcPr marL="91425" marR="91425" marT="91425" marB="91425"/>
                </a:tc>
                <a:tc>
                  <a:txBody>
                    <a:bodyPr/>
                    <a:lstStyle/>
                    <a:p>
                      <a:pPr lvl="0">
                        <a:spcBef>
                          <a:spcPts val="0"/>
                        </a:spcBef>
                        <a:buNone/>
                      </a:pPr>
                      <a:r>
                        <a:rPr lang="en" sz="1200"/>
                        <a:t>15 ft</a:t>
                      </a:r>
                    </a:p>
                  </a:txBody>
                  <a:tcPr marL="91425" marR="91425" marT="91425" marB="91425"/>
                </a:tc>
              </a:tr>
              <a:tr h="721625">
                <a:tc>
                  <a:txBody>
                    <a:bodyPr/>
                    <a:lstStyle/>
                    <a:p>
                      <a:pPr lvl="0">
                        <a:spcBef>
                          <a:spcPts val="0"/>
                        </a:spcBef>
                        <a:buNone/>
                      </a:pPr>
                      <a:endParaRPr sz="1200"/>
                    </a:p>
                  </a:txBody>
                  <a:tcPr marL="91425" marR="91425" marT="91425" marB="91425"/>
                </a:tc>
                <a:tc>
                  <a:txBody>
                    <a:bodyPr/>
                    <a:lstStyle/>
                    <a:p>
                      <a:pPr lvl="0" rtl="0">
                        <a:spcBef>
                          <a:spcPts val="0"/>
                        </a:spcBef>
                        <a:buNone/>
                      </a:pPr>
                      <a:endParaRPr sz="1200"/>
                    </a:p>
                  </a:txBody>
                  <a:tcPr marL="91425" marR="91425" marT="91425" marB="91425"/>
                </a:tc>
                <a:tc>
                  <a:txBody>
                    <a:bodyPr/>
                    <a:lstStyle/>
                    <a:p>
                      <a:pPr lvl="0">
                        <a:spcBef>
                          <a:spcPts val="0"/>
                        </a:spcBef>
                        <a:buNone/>
                      </a:pPr>
                      <a:endParaRPr sz="1200"/>
                    </a:p>
                  </a:txBody>
                  <a:tcPr marL="91425" marR="91425" marT="91425" marB="91425"/>
                </a:tc>
                <a:tc>
                  <a:txBody>
                    <a:bodyPr/>
                    <a:lstStyle/>
                    <a:p>
                      <a:pPr lvl="0">
                        <a:spcBef>
                          <a:spcPts val="0"/>
                        </a:spcBef>
                        <a:buNone/>
                      </a:pPr>
                      <a:endParaRPr sz="1200"/>
                    </a:p>
                  </a:txBody>
                  <a:tcPr marL="91425" marR="91425" marT="91425" marB="91425"/>
                </a:tc>
              </a:tr>
            </a:tbl>
          </a:graphicData>
        </a:graphic>
      </p:graphicFrame>
      <p:sp>
        <p:nvSpPr>
          <p:cNvPr id="106" name="Shape 106"/>
          <p:cNvSpPr/>
          <p:nvPr/>
        </p:nvSpPr>
        <p:spPr>
          <a:xfrm>
            <a:off x="2455925" y="3000675"/>
            <a:ext cx="256800" cy="2490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7" name="Shape 107"/>
          <p:cNvSpPr txBox="1"/>
          <p:nvPr/>
        </p:nvSpPr>
        <p:spPr>
          <a:xfrm>
            <a:off x="2533725" y="2638750"/>
            <a:ext cx="832800" cy="319200"/>
          </a:xfrm>
          <a:prstGeom prst="rect">
            <a:avLst/>
          </a:prstGeom>
          <a:noFill/>
          <a:ln>
            <a:noFill/>
          </a:ln>
        </p:spPr>
        <p:txBody>
          <a:bodyPr lIns="91425" tIns="91425" rIns="91425" bIns="91425" anchor="t" anchorCtr="0">
            <a:noAutofit/>
          </a:bodyPr>
          <a:lstStyle/>
          <a:p>
            <a:pPr lvl="0" rtl="0">
              <a:spcBef>
                <a:spcPts val="0"/>
              </a:spcBef>
              <a:buNone/>
            </a:pPr>
            <a:r>
              <a:rPr lang="en" sz="1200">
                <a:solidFill>
                  <a:schemeClr val="lt1"/>
                </a:solidFill>
              </a:rPr>
              <a:t>Tree #2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Step 2, cont.: </a:t>
            </a:r>
            <a:r>
              <a:rPr lang="en" sz="1400" b="0">
                <a:solidFill>
                  <a:schemeClr val="dk2"/>
                </a:solidFill>
                <a:latin typeface="Open Sans"/>
                <a:ea typeface="Open Sans"/>
                <a:cs typeface="Open Sans"/>
                <a:sym typeface="Open Sans"/>
              </a:rPr>
              <a:t>Collecting data</a:t>
            </a:r>
          </a:p>
        </p:txBody>
      </p:sp>
      <p:sp>
        <p:nvSpPr>
          <p:cNvPr id="113" name="Shape 113"/>
          <p:cNvSpPr txBox="1">
            <a:spLocks noGrp="1"/>
          </p:cNvSpPr>
          <p:nvPr>
            <p:ph type="body" idx="1"/>
          </p:nvPr>
        </p:nvSpPr>
        <p:spPr>
          <a:xfrm>
            <a:off x="311700" y="1266175"/>
            <a:ext cx="3999900" cy="3302700"/>
          </a:xfrm>
          <a:prstGeom prst="rect">
            <a:avLst/>
          </a:prstGeom>
        </p:spPr>
        <p:txBody>
          <a:bodyPr lIns="91425" tIns="91425" rIns="91425" bIns="91425" anchor="t" anchorCtr="0">
            <a:noAutofit/>
          </a:bodyPr>
          <a:lstStyle/>
          <a:p>
            <a:pPr lvl="0">
              <a:spcBef>
                <a:spcPts val="0"/>
              </a:spcBef>
              <a:buNone/>
            </a:pPr>
            <a:r>
              <a:rPr lang="en" b="1"/>
              <a:t>Measuring trunk circumference</a:t>
            </a:r>
          </a:p>
          <a:p>
            <a:pPr marL="457200" lvl="0" indent="-228600" rtl="0">
              <a:spcBef>
                <a:spcPts val="0"/>
              </a:spcBef>
              <a:buAutoNum type="arabicPeriod"/>
            </a:pPr>
            <a:r>
              <a:rPr lang="en"/>
              <a:t>The standard way to measure tree circumference is 4.5 ft from the ground. Students should use the 4.5-ft-long string to determine the proper height at which to measure the tree.</a:t>
            </a:r>
          </a:p>
          <a:p>
            <a:pPr marL="457200" lvl="0" indent="-228600" rtl="0">
              <a:spcBef>
                <a:spcPts val="0"/>
              </a:spcBef>
              <a:buAutoNum type="arabicPeriod"/>
            </a:pPr>
            <a:r>
              <a:rPr lang="en"/>
              <a:t>Using the string with increments marked off, students should wrap the string around the tree at the proper height and count the increments.</a:t>
            </a:r>
          </a:p>
          <a:p>
            <a:pPr marL="457200" lvl="0" indent="-228600" rtl="0">
              <a:spcBef>
                <a:spcPts val="0"/>
              </a:spcBef>
              <a:buAutoNum type="arabicPeriod"/>
            </a:pPr>
            <a:r>
              <a:rPr lang="en"/>
              <a:t>There’s a helpful 5-min video here: https://vimeo.com/11119129</a:t>
            </a:r>
          </a:p>
        </p:txBody>
      </p:sp>
      <p:sp>
        <p:nvSpPr>
          <p:cNvPr id="114" name="Shape 114"/>
          <p:cNvSpPr txBox="1">
            <a:spLocks noGrp="1"/>
          </p:cNvSpPr>
          <p:nvPr>
            <p:ph type="body" idx="2"/>
          </p:nvPr>
        </p:nvSpPr>
        <p:spPr>
          <a:xfrm>
            <a:off x="4832400" y="1266175"/>
            <a:ext cx="3999900" cy="3535800"/>
          </a:xfrm>
          <a:prstGeom prst="rect">
            <a:avLst/>
          </a:prstGeom>
        </p:spPr>
        <p:txBody>
          <a:bodyPr lIns="91425" tIns="91425" rIns="91425" bIns="91425" anchor="t" anchorCtr="0">
            <a:noAutofit/>
          </a:bodyPr>
          <a:lstStyle/>
          <a:p>
            <a:pPr lvl="0">
              <a:spcBef>
                <a:spcPts val="0"/>
              </a:spcBef>
              <a:buNone/>
            </a:pPr>
            <a:r>
              <a:rPr lang="en" b="1"/>
              <a:t>Measuring tree height</a:t>
            </a:r>
          </a:p>
          <a:p>
            <a:pPr marL="457200" lvl="0" indent="-228600" rtl="0">
              <a:spcBef>
                <a:spcPts val="0"/>
              </a:spcBef>
              <a:buAutoNum type="arabicPeriod"/>
            </a:pPr>
            <a:r>
              <a:rPr lang="en"/>
              <a:t>Choose one student in each group (e.g., “Sophia”) and measure that person’s height using a yardstick or ruler. Round to the nearest foot.</a:t>
            </a:r>
          </a:p>
          <a:p>
            <a:pPr marL="457200" lvl="0" indent="-228600" rtl="0">
              <a:spcBef>
                <a:spcPts val="0"/>
              </a:spcBef>
              <a:buAutoNum type="arabicPeriod"/>
            </a:pPr>
            <a:r>
              <a:rPr lang="en"/>
              <a:t>Sophia stands directly next to the tree, while the other students stand far enough away to see the entire tree.</a:t>
            </a:r>
          </a:p>
          <a:p>
            <a:pPr marL="457200" lvl="0" indent="-228600" rtl="0">
              <a:spcBef>
                <a:spcPts val="0"/>
              </a:spcBef>
              <a:buAutoNum type="arabicPeriod"/>
            </a:pPr>
            <a:r>
              <a:rPr lang="en"/>
              <a:t>The other students count how many “Sophias” it would take to reach the top of the tree.</a:t>
            </a:r>
          </a:p>
          <a:p>
            <a:pPr marL="457200" lvl="0" indent="-228600">
              <a:spcBef>
                <a:spcPts val="0"/>
              </a:spcBef>
              <a:buAutoNum type="arabicPeriod"/>
            </a:pPr>
            <a:r>
              <a:rPr lang="en"/>
              <a:t>They multiply that number by Sophia’s height.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445025"/>
            <a:ext cx="8520600" cy="963600"/>
          </a:xfrm>
          <a:prstGeom prst="rect">
            <a:avLst/>
          </a:prstGeom>
        </p:spPr>
        <p:txBody>
          <a:bodyPr lIns="91425" tIns="91425" rIns="91425" bIns="91425" anchor="t" anchorCtr="0">
            <a:noAutofit/>
          </a:bodyPr>
          <a:lstStyle/>
          <a:p>
            <a:pPr lvl="0">
              <a:spcBef>
                <a:spcPts val="0"/>
              </a:spcBef>
              <a:buNone/>
            </a:pPr>
            <a:r>
              <a:rPr lang="en"/>
              <a:t>Step 3, option 1: </a:t>
            </a:r>
            <a:r>
              <a:rPr lang="en" sz="1400" b="0">
                <a:solidFill>
                  <a:schemeClr val="dk2"/>
                </a:solidFill>
                <a:latin typeface="Open Sans"/>
                <a:ea typeface="Open Sans"/>
                <a:cs typeface="Open Sans"/>
                <a:sym typeface="Open Sans"/>
              </a:rPr>
              <a:t>Back at their desks, students use provided resources to understand how trees provide ecosystem services and estimate the work their trees are doing. </a:t>
            </a:r>
          </a:p>
        </p:txBody>
      </p:sp>
      <p:sp>
        <p:nvSpPr>
          <p:cNvPr id="120" name="Shape 120"/>
          <p:cNvSpPr txBox="1">
            <a:spLocks noGrp="1"/>
          </p:cNvSpPr>
          <p:nvPr>
            <p:ph type="body" idx="1"/>
          </p:nvPr>
        </p:nvSpPr>
        <p:spPr>
          <a:xfrm>
            <a:off x="311700" y="1631925"/>
            <a:ext cx="3999900" cy="3302700"/>
          </a:xfrm>
          <a:prstGeom prst="rect">
            <a:avLst/>
          </a:prstGeom>
        </p:spPr>
        <p:txBody>
          <a:bodyPr lIns="91425" tIns="91425" rIns="91425" bIns="91425" anchor="t" anchorCtr="0">
            <a:noAutofit/>
          </a:bodyPr>
          <a:lstStyle/>
          <a:p>
            <a:pPr lvl="0">
              <a:spcBef>
                <a:spcPts val="0"/>
              </a:spcBef>
              <a:buNone/>
            </a:pPr>
            <a:r>
              <a:rPr lang="en"/>
              <a:t>Community Tree Guides:</a:t>
            </a:r>
          </a:p>
          <a:p>
            <a:pPr lvl="0">
              <a:spcBef>
                <a:spcPts val="0"/>
              </a:spcBef>
              <a:buNone/>
            </a:pPr>
            <a:r>
              <a:rPr lang="en"/>
              <a:t>The US Forest Service published a series of regional Tree Guides to help people understand how trees provide ecosystem services and how to maximize those benefits. Table 2 (pg 30) shows some of the benefits for general large, medium, and small trees.</a:t>
            </a:r>
          </a:p>
          <a:p>
            <a:pPr lvl="0">
              <a:spcBef>
                <a:spcPts val="0"/>
              </a:spcBef>
              <a:buNone/>
            </a:pPr>
            <a:r>
              <a:rPr lang="en"/>
              <a:t>The appropriate tree guide is </a:t>
            </a:r>
            <a:r>
              <a:rPr lang="en" u="sng">
                <a:solidFill>
                  <a:schemeClr val="hlink"/>
                </a:solidFill>
                <a:hlinkClick r:id="rId3"/>
              </a:rPr>
              <a:t>her</a:t>
            </a:r>
            <a:r>
              <a:rPr lang="en" u="sng">
                <a:solidFill>
                  <a:schemeClr val="hlink"/>
                </a:solidFill>
                <a:hlinkClick r:id="rId3"/>
              </a:rPr>
              <a:t>e</a:t>
            </a:r>
            <a:r>
              <a:rPr lang="en"/>
              <a:t>:</a:t>
            </a:r>
          </a:p>
          <a:p>
            <a:pPr lvl="0">
              <a:spcBef>
                <a:spcPts val="0"/>
              </a:spcBef>
              <a:buNone/>
            </a:pPr>
            <a:r>
              <a:rPr lang="en" sz="1000"/>
              <a:t>https://www.itreetools.org/streets/resources/Streets_CTG/CUFR_38_Inland_Valleys_CTG.pdf</a:t>
            </a:r>
          </a:p>
        </p:txBody>
      </p:sp>
      <p:pic>
        <p:nvPicPr>
          <p:cNvPr id="121" name="Shape 121" descr="Screenshot 2016-09-29 15.29.36.png"/>
          <p:cNvPicPr preferRelativeResize="0"/>
          <p:nvPr/>
        </p:nvPicPr>
        <p:blipFill>
          <a:blip r:embed="rId4">
            <a:alphaModFix/>
          </a:blip>
          <a:stretch>
            <a:fillRect/>
          </a:stretch>
        </p:blipFill>
        <p:spPr>
          <a:xfrm>
            <a:off x="4311599" y="1454176"/>
            <a:ext cx="4705675" cy="3517149"/>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FDA74DD06D050042B4C249AA61D8E66A" ma:contentTypeVersion="1" ma:contentTypeDescription="Upload an image." ma:contentTypeScope="" ma:versionID="058153dd1e4616185ad6a2a795c4bc29">
  <xsd:schema xmlns:xsd="http://www.w3.org/2001/XMLSchema" xmlns:xs="http://www.w3.org/2001/XMLSchema" xmlns:p="http://schemas.microsoft.com/office/2006/metadata/properties" xmlns:ns1="http://schemas.microsoft.com/sharepoint/v3" xmlns:ns2="5F0F66ED-CD8C-4DDA-9859-AE67C0D05B63" xmlns:ns3="http://schemas.microsoft.com/sharepoint/v3/fields" targetNamespace="http://schemas.microsoft.com/office/2006/metadata/properties" ma:root="true" ma:fieldsID="bcd543676aa5e4cffbbbead9ae57f22f" ns1:_="" ns2:_="" ns3:_="">
    <xsd:import namespace="http://schemas.microsoft.com/sharepoint/v3"/>
    <xsd:import namespace="5F0F66ED-CD8C-4DDA-9859-AE67C0D05B63"/>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0F66ED-CD8C-4DDA-9859-AE67C0D05B63"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mageCreateDate xmlns="5F0F66ED-CD8C-4DDA-9859-AE67C0D05B63"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0DD59A88-54FE-4D59-BB01-EF5852086C08}"/>
</file>

<file path=customXml/itemProps2.xml><?xml version="1.0" encoding="utf-8"?>
<ds:datastoreItem xmlns:ds="http://schemas.openxmlformats.org/officeDocument/2006/customXml" ds:itemID="{D5D7E130-10EE-4F43-A546-B23D932D4606}"/>
</file>

<file path=customXml/itemProps3.xml><?xml version="1.0" encoding="utf-8"?>
<ds:datastoreItem xmlns:ds="http://schemas.openxmlformats.org/officeDocument/2006/customXml" ds:itemID="{83F8EDD1-2FC1-487C-8C66-A58748217C43}"/>
</file>

<file path=docProps/app.xml><?xml version="1.0" encoding="utf-8"?>
<Properties xmlns="http://schemas.openxmlformats.org/officeDocument/2006/extended-properties" xmlns:vt="http://schemas.openxmlformats.org/officeDocument/2006/docPropsVTypes">
  <TotalTime>4</TotalTime>
  <Words>1087</Words>
  <Application>Microsoft Office PowerPoint</Application>
  <PresentationFormat>On-screen Show (16:9)</PresentationFormat>
  <Paragraphs>101</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Open Sans</vt:lpstr>
      <vt:lpstr>PT Sans Narrow</vt:lpstr>
      <vt:lpstr>Arial</vt:lpstr>
      <vt:lpstr>tropic</vt:lpstr>
      <vt:lpstr>Mapping existing trees  on campus</vt:lpstr>
      <vt:lpstr>Targeted at New Science Standard:</vt:lpstr>
      <vt:lpstr>Summary </vt:lpstr>
      <vt:lpstr>Objectives</vt:lpstr>
      <vt:lpstr>Required tools:</vt:lpstr>
      <vt:lpstr>Step 1: Divide students into small groups. Provide each group with: Measuring tape or two strings (one marked with inch/cm increments and one 4.5-ft long) Ruler or yardstick An aerial image of the school grounds  Data collection sheet</vt:lpstr>
      <vt:lpstr>Step 2: Each group selects three trees, one small, one medium, one large. The groups move from tree to tree, entering them on the map and collecting some data (trunk circumference, tree height) [data sheet provided at the end of this doc].</vt:lpstr>
      <vt:lpstr>Step 2, cont.: Collecting data</vt:lpstr>
      <vt:lpstr>Step 3, option 1: Back at their desks, students use provided resources to understand how trees provide ecosystem services and estimate the work their trees are doing. </vt:lpstr>
      <vt:lpstr>Step 3, option 2:</vt:lpstr>
      <vt:lpstr>Step 4: Students enter the ecosystem services of the three trees into the table and discuss results.  Which tree is providing the most benefits? How much different are the benefits of the large tree than the small? 2x? 5x? 10x? Discuss possible explanations for the differences. For example, where do the benefits arise from--the leaves, trunk, etc.? Do larger trees have more leaves, bigger trunks, more branches? Discuss ways to increase the environmental benefits occurring on campus. Plant more trees? Plant bigger trees?  </vt:lpstr>
      <vt:lpstr>Data sheet</vt:lpstr>
      <vt:lpstr>Data collection</vt:lpstr>
      <vt:lpstr>Aerial images of school grounds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existing trees  on campus</dc:title>
  <dc:creator>leslie worton</dc:creator>
  <cp:keywords/>
  <dc:description/>
  <cp:lastModifiedBy>Leslie</cp:lastModifiedBy>
  <cp:revision>2</cp:revision>
  <dcterms:modified xsi:type="dcterms:W3CDTF">2016-10-07T05:15:53Z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0x0101009148F5A04DDD49CBA7127AADA5FB792B00AADE34325A8B49CDA8BB4DB53328F21400FDA74DD06D050042B4C249AA61D8E66A</vt:lpwstr>
  </property>
</Properties>
</file>